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6858000" cx="12192000"/>
  <p:notesSz cx="6858000" cy="9144000"/>
  <p:embeddedFontLst>
    <p:embeddedFont>
      <p:font typeface="Geo"/>
      <p:regular r:id="rId23"/>
      <p: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5" roundtripDataSignature="AMtx7miszvdFGNweVcT743ZKlThulXAp7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F85DB88-8C8E-4B3D-A86B-48CC10D8A0BF}">
  <a:tblStyle styleId="{9F85DB88-8C8E-4B3D-A86B-48CC10D8A0BF}"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58BF6937-D49A-4C0E-B2F2-07BE498B7E97}"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Geo-italic.fntdata"/><Relationship Id="rId23" Type="http://schemas.openxmlformats.org/officeDocument/2006/relationships/font" Target="fonts/Ge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5"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4" name="Google Shape;8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5642962d50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5642962d5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53b942aed3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53b942aed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1d60974bd1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31d60974bd1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53b942aed3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353b942aed3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5650d69738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35650d69738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5650d69738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g35650d69738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1dad31593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8" name="Google Shape;208;g31dad31593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1d0f71ef96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31d0f71ef96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4" name="Google Shape;9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21060559a5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321060559a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8" name="Google Shape;11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4" name="Google Shape;12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5642962d50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35642962d50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1" name="Google Shape;14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5642962d50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35642962d50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53b942aed3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353b942aed3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1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chemeClr val="lt1"/>
              </a:buClr>
              <a:buSzPts val="4400"/>
              <a:buFont typeface="Avenir"/>
              <a:buNone/>
              <a:defRPr sz="4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2"/>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algn="ctr">
              <a:lnSpc>
                <a:spcPct val="110000"/>
              </a:lnSpc>
              <a:spcBef>
                <a:spcPts val="1000"/>
              </a:spcBef>
              <a:spcAft>
                <a:spcPts val="0"/>
              </a:spcAft>
              <a:buSzPts val="2000"/>
              <a:buNone/>
              <a:defRPr sz="2000">
                <a:latin typeface="Avenir"/>
                <a:ea typeface="Avenir"/>
                <a:cs typeface="Avenir"/>
                <a:sym typeface="Avenir"/>
              </a:defRPr>
            </a:lvl1pPr>
            <a:lvl2pPr lvl="1" algn="ctr">
              <a:lnSpc>
                <a:spcPct val="110000"/>
              </a:lnSpc>
              <a:spcBef>
                <a:spcPts val="500"/>
              </a:spcBef>
              <a:spcAft>
                <a:spcPts val="0"/>
              </a:spcAft>
              <a:buSzPts val="2000"/>
              <a:buNone/>
              <a:defRPr sz="2000"/>
            </a:lvl2pPr>
            <a:lvl3pPr lvl="2" algn="ctr">
              <a:lnSpc>
                <a:spcPct val="110000"/>
              </a:lnSpc>
              <a:spcBef>
                <a:spcPts val="500"/>
              </a:spcBef>
              <a:spcAft>
                <a:spcPts val="0"/>
              </a:spcAft>
              <a:buSzPts val="1800"/>
              <a:buNone/>
              <a:defRPr sz="1800"/>
            </a:lvl3pPr>
            <a:lvl4pPr lvl="3" algn="ctr">
              <a:lnSpc>
                <a:spcPct val="110000"/>
              </a:lnSpc>
              <a:spcBef>
                <a:spcPts val="500"/>
              </a:spcBef>
              <a:spcAft>
                <a:spcPts val="0"/>
              </a:spcAft>
              <a:buSzPts val="1600"/>
              <a:buNone/>
              <a:defRPr sz="1600"/>
            </a:lvl4pPr>
            <a:lvl5pPr lvl="4" algn="ctr">
              <a:lnSpc>
                <a:spcPct val="11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6" name="Google Shape;16;p12"/>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2"/>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12"/>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21"/>
          <p:cNvSpPr txBox="1"/>
          <p:nvPr>
            <p:ph type="title"/>
          </p:nvPr>
        </p:nvSpPr>
        <p:spPr>
          <a:xfrm>
            <a:off x="838200" y="425450"/>
            <a:ext cx="10515600"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1"/>
          <p:cNvSpPr txBox="1"/>
          <p:nvPr>
            <p:ph idx="1" type="body"/>
          </p:nvPr>
        </p:nvSpPr>
        <p:spPr>
          <a:xfrm rot="5400000">
            <a:off x="3998119" y="-1210468"/>
            <a:ext cx="4195763"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 name="Google Shape;73;p21"/>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1"/>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21"/>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2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 name="Google Shape;79;p22"/>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2"/>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2"/>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 name="Shape 19"/>
        <p:cNvGrpSpPr/>
        <p:nvPr/>
      </p:nvGrpSpPr>
      <p:grpSpPr>
        <a:xfrm>
          <a:off x="0" y="0"/>
          <a:ext cx="0" cy="0"/>
          <a:chOff x="0" y="0"/>
          <a:chExt cx="0" cy="0"/>
        </a:xfrm>
      </p:grpSpPr>
      <p:sp>
        <p:nvSpPr>
          <p:cNvPr id="20" name="Google Shape;20;p18"/>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8"/>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8"/>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13"/>
          <p:cNvSpPr txBox="1"/>
          <p:nvPr>
            <p:ph type="title"/>
          </p:nvPr>
        </p:nvSpPr>
        <p:spPr>
          <a:xfrm>
            <a:off x="838200" y="365760"/>
            <a:ext cx="10515600"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3"/>
          <p:cNvSpPr txBox="1"/>
          <p:nvPr>
            <p:ph idx="1" type="body"/>
          </p:nvPr>
        </p:nvSpPr>
        <p:spPr>
          <a:xfrm>
            <a:off x="838200" y="1949450"/>
            <a:ext cx="10515600" cy="4195763"/>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13"/>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3"/>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3"/>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sp>
        <p:nvSpPr>
          <p:cNvPr id="30" name="Google Shape;30;p1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4400"/>
              <a:buFont typeface="Avenir"/>
              <a:buNone/>
              <a:defRPr sz="4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SzPts val="2400"/>
              <a:buNone/>
              <a:defRPr sz="2400">
                <a:solidFill>
                  <a:schemeClr val="lt1"/>
                </a:solidFill>
              </a:defRPr>
            </a:lvl1pPr>
            <a:lvl2pPr indent="-228600" lvl="1" marL="914400" algn="l">
              <a:lnSpc>
                <a:spcPct val="110000"/>
              </a:lnSpc>
              <a:spcBef>
                <a:spcPts val="500"/>
              </a:spcBef>
              <a:spcAft>
                <a:spcPts val="0"/>
              </a:spcAft>
              <a:buSzPts val="2000"/>
              <a:buNone/>
              <a:defRPr sz="2000">
                <a:solidFill>
                  <a:srgbClr val="888888"/>
                </a:solidFill>
              </a:defRPr>
            </a:lvl2pPr>
            <a:lvl3pPr indent="-228600" lvl="2" marL="1371600" algn="l">
              <a:lnSpc>
                <a:spcPct val="110000"/>
              </a:lnSpc>
              <a:spcBef>
                <a:spcPts val="500"/>
              </a:spcBef>
              <a:spcAft>
                <a:spcPts val="0"/>
              </a:spcAft>
              <a:buSzPts val="1800"/>
              <a:buNone/>
              <a:defRPr sz="1800">
                <a:solidFill>
                  <a:srgbClr val="888888"/>
                </a:solidFill>
              </a:defRPr>
            </a:lvl3pPr>
            <a:lvl4pPr indent="-228600" lvl="3" marL="1828800" algn="l">
              <a:lnSpc>
                <a:spcPct val="110000"/>
              </a:lnSpc>
              <a:spcBef>
                <a:spcPts val="500"/>
              </a:spcBef>
              <a:spcAft>
                <a:spcPts val="0"/>
              </a:spcAft>
              <a:buSzPts val="1600"/>
              <a:buNone/>
              <a:defRPr sz="1600">
                <a:solidFill>
                  <a:srgbClr val="888888"/>
                </a:solidFill>
              </a:defRPr>
            </a:lvl4pPr>
            <a:lvl5pPr indent="-228600" lvl="4" marL="2286000" algn="l">
              <a:lnSpc>
                <a:spcPct val="110000"/>
              </a:lnSpc>
              <a:spcBef>
                <a:spcPts val="500"/>
              </a:spcBef>
              <a:spcAft>
                <a:spcPts val="0"/>
              </a:spcAft>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2" name="Google Shape;32;p14"/>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4"/>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4"/>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 name="Shape 35"/>
        <p:cNvGrpSpPr/>
        <p:nvPr/>
      </p:nvGrpSpPr>
      <p:grpSpPr>
        <a:xfrm>
          <a:off x="0" y="0"/>
          <a:ext cx="0" cy="0"/>
          <a:chOff x="0" y="0"/>
          <a:chExt cx="0" cy="0"/>
        </a:xfrm>
      </p:grpSpPr>
      <p:sp>
        <p:nvSpPr>
          <p:cNvPr id="36" name="Google Shape;36;p15"/>
          <p:cNvSpPr txBox="1"/>
          <p:nvPr>
            <p:ph type="title"/>
          </p:nvPr>
        </p:nvSpPr>
        <p:spPr>
          <a:xfrm>
            <a:off x="838200" y="365760"/>
            <a:ext cx="10515600"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1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15"/>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15"/>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5"/>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2" name="Shape 42"/>
        <p:cNvGrpSpPr/>
        <p:nvPr/>
      </p:nvGrpSpPr>
      <p:grpSpPr>
        <a:xfrm>
          <a:off x="0" y="0"/>
          <a:ext cx="0" cy="0"/>
          <a:chOff x="0" y="0"/>
          <a:chExt cx="0" cy="0"/>
        </a:xfrm>
      </p:grpSpPr>
      <p:sp>
        <p:nvSpPr>
          <p:cNvPr id="43" name="Google Shape;43;p1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6"/>
          <p:cNvSpPr txBox="1"/>
          <p:nvPr>
            <p:ph idx="1" type="body"/>
          </p:nvPr>
        </p:nvSpPr>
        <p:spPr>
          <a:xfrm>
            <a:off x="839788" y="1752600"/>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10000"/>
              </a:lnSpc>
              <a:spcBef>
                <a:spcPts val="1000"/>
              </a:spcBef>
              <a:spcAft>
                <a:spcPts val="0"/>
              </a:spcAft>
              <a:buSzPts val="2400"/>
              <a:buNone/>
              <a:defRPr b="1" sz="2400"/>
            </a:lvl1pPr>
            <a:lvl2pPr indent="-228600" lvl="1" marL="914400" algn="l">
              <a:lnSpc>
                <a:spcPct val="110000"/>
              </a:lnSpc>
              <a:spcBef>
                <a:spcPts val="500"/>
              </a:spcBef>
              <a:spcAft>
                <a:spcPts val="0"/>
              </a:spcAft>
              <a:buSzPts val="2000"/>
              <a:buNone/>
              <a:defRPr b="1" sz="2000"/>
            </a:lvl2pPr>
            <a:lvl3pPr indent="-228600" lvl="2" marL="1371600" algn="l">
              <a:lnSpc>
                <a:spcPct val="110000"/>
              </a:lnSpc>
              <a:spcBef>
                <a:spcPts val="500"/>
              </a:spcBef>
              <a:spcAft>
                <a:spcPts val="0"/>
              </a:spcAft>
              <a:buSzPts val="1800"/>
              <a:buNone/>
              <a:defRPr b="1" sz="1800"/>
            </a:lvl3pPr>
            <a:lvl4pPr indent="-228600" lvl="3" marL="1828800" algn="l">
              <a:lnSpc>
                <a:spcPct val="110000"/>
              </a:lnSpc>
              <a:spcBef>
                <a:spcPts val="500"/>
              </a:spcBef>
              <a:spcAft>
                <a:spcPts val="0"/>
              </a:spcAft>
              <a:buSzPts val="1600"/>
              <a:buNone/>
              <a:defRPr b="1" sz="1600"/>
            </a:lvl4pPr>
            <a:lvl5pPr indent="-228600" lvl="4" marL="2286000" algn="l">
              <a:lnSpc>
                <a:spcPct val="110000"/>
              </a:lnSpc>
              <a:spcBef>
                <a:spcPts val="500"/>
              </a:spcBef>
              <a:spcAft>
                <a:spcPts val="0"/>
              </a:spcAft>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6"/>
          <p:cNvSpPr txBox="1"/>
          <p:nvPr>
            <p:ph idx="2" type="body"/>
          </p:nvPr>
        </p:nvSpPr>
        <p:spPr>
          <a:xfrm>
            <a:off x="839788" y="2666999"/>
            <a:ext cx="5157787" cy="3522663"/>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6"/>
          <p:cNvSpPr txBox="1"/>
          <p:nvPr>
            <p:ph idx="3" type="body"/>
          </p:nvPr>
        </p:nvSpPr>
        <p:spPr>
          <a:xfrm>
            <a:off x="6172200" y="1752600"/>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10000"/>
              </a:lnSpc>
              <a:spcBef>
                <a:spcPts val="1000"/>
              </a:spcBef>
              <a:spcAft>
                <a:spcPts val="0"/>
              </a:spcAft>
              <a:buSzPts val="2400"/>
              <a:buNone/>
              <a:defRPr b="1" sz="2400"/>
            </a:lvl1pPr>
            <a:lvl2pPr indent="-228600" lvl="1" marL="914400" algn="l">
              <a:lnSpc>
                <a:spcPct val="110000"/>
              </a:lnSpc>
              <a:spcBef>
                <a:spcPts val="500"/>
              </a:spcBef>
              <a:spcAft>
                <a:spcPts val="0"/>
              </a:spcAft>
              <a:buSzPts val="2000"/>
              <a:buNone/>
              <a:defRPr b="1" sz="2000"/>
            </a:lvl2pPr>
            <a:lvl3pPr indent="-228600" lvl="2" marL="1371600" algn="l">
              <a:lnSpc>
                <a:spcPct val="110000"/>
              </a:lnSpc>
              <a:spcBef>
                <a:spcPts val="500"/>
              </a:spcBef>
              <a:spcAft>
                <a:spcPts val="0"/>
              </a:spcAft>
              <a:buSzPts val="1800"/>
              <a:buNone/>
              <a:defRPr b="1" sz="1800"/>
            </a:lvl3pPr>
            <a:lvl4pPr indent="-228600" lvl="3" marL="1828800" algn="l">
              <a:lnSpc>
                <a:spcPct val="110000"/>
              </a:lnSpc>
              <a:spcBef>
                <a:spcPts val="500"/>
              </a:spcBef>
              <a:spcAft>
                <a:spcPts val="0"/>
              </a:spcAft>
              <a:buSzPts val="1600"/>
              <a:buNone/>
              <a:defRPr b="1" sz="1600"/>
            </a:lvl4pPr>
            <a:lvl5pPr indent="-228600" lvl="4" marL="2286000" algn="l">
              <a:lnSpc>
                <a:spcPct val="110000"/>
              </a:lnSpc>
              <a:spcBef>
                <a:spcPts val="500"/>
              </a:spcBef>
              <a:spcAft>
                <a:spcPts val="0"/>
              </a:spcAft>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16"/>
          <p:cNvSpPr txBox="1"/>
          <p:nvPr>
            <p:ph idx="4" type="body"/>
          </p:nvPr>
        </p:nvSpPr>
        <p:spPr>
          <a:xfrm>
            <a:off x="6172200" y="2666999"/>
            <a:ext cx="5183188" cy="3522663"/>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16"/>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6"/>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6"/>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17"/>
          <p:cNvSpPr txBox="1"/>
          <p:nvPr>
            <p:ph type="title"/>
          </p:nvPr>
        </p:nvSpPr>
        <p:spPr>
          <a:xfrm>
            <a:off x="838200" y="365760"/>
            <a:ext cx="10515600"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7"/>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7"/>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7"/>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3200"/>
              <a:buFont typeface="Avenir"/>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1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110000"/>
              </a:lnSpc>
              <a:spcBef>
                <a:spcPts val="1000"/>
              </a:spcBef>
              <a:spcAft>
                <a:spcPts val="0"/>
              </a:spcAft>
              <a:buSzPts val="3200"/>
              <a:buChar char="•"/>
              <a:defRPr sz="3200"/>
            </a:lvl1pPr>
            <a:lvl2pPr indent="-406400" lvl="1" marL="914400" algn="l">
              <a:lnSpc>
                <a:spcPct val="110000"/>
              </a:lnSpc>
              <a:spcBef>
                <a:spcPts val="500"/>
              </a:spcBef>
              <a:spcAft>
                <a:spcPts val="0"/>
              </a:spcAft>
              <a:buSzPts val="2800"/>
              <a:buChar char="•"/>
              <a:defRPr sz="2800"/>
            </a:lvl2pPr>
            <a:lvl3pPr indent="-381000" lvl="2" marL="1371600" algn="l">
              <a:lnSpc>
                <a:spcPct val="110000"/>
              </a:lnSpc>
              <a:spcBef>
                <a:spcPts val="500"/>
              </a:spcBef>
              <a:spcAft>
                <a:spcPts val="0"/>
              </a:spcAft>
              <a:buSzPts val="2400"/>
              <a:buChar char="•"/>
              <a:defRPr sz="2400"/>
            </a:lvl3pPr>
            <a:lvl4pPr indent="-355600" lvl="3" marL="1828800" algn="l">
              <a:lnSpc>
                <a:spcPct val="110000"/>
              </a:lnSpc>
              <a:spcBef>
                <a:spcPts val="500"/>
              </a:spcBef>
              <a:spcAft>
                <a:spcPts val="0"/>
              </a:spcAft>
              <a:buSzPts val="2000"/>
              <a:buChar char="•"/>
              <a:defRPr sz="2000"/>
            </a:lvl4pPr>
            <a:lvl5pPr indent="-355600" lvl="4" marL="2286000" algn="l">
              <a:lnSpc>
                <a:spcPct val="110000"/>
              </a:lnSpc>
              <a:spcBef>
                <a:spcPts val="500"/>
              </a:spcBef>
              <a:spcAft>
                <a:spcPts val="0"/>
              </a:spcAft>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9" name="Google Shape;59;p1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SzPts val="1600"/>
              <a:buNone/>
              <a:defRPr sz="1600"/>
            </a:lvl1pPr>
            <a:lvl2pPr indent="-228600" lvl="1" marL="914400" algn="l">
              <a:lnSpc>
                <a:spcPct val="110000"/>
              </a:lnSpc>
              <a:spcBef>
                <a:spcPts val="500"/>
              </a:spcBef>
              <a:spcAft>
                <a:spcPts val="0"/>
              </a:spcAft>
              <a:buSzPts val="1400"/>
              <a:buNone/>
              <a:defRPr sz="1400"/>
            </a:lvl2pPr>
            <a:lvl3pPr indent="-228600" lvl="2" marL="1371600" algn="l">
              <a:lnSpc>
                <a:spcPct val="110000"/>
              </a:lnSpc>
              <a:spcBef>
                <a:spcPts val="500"/>
              </a:spcBef>
              <a:spcAft>
                <a:spcPts val="0"/>
              </a:spcAft>
              <a:buSzPts val="1200"/>
              <a:buNone/>
              <a:defRPr sz="1200"/>
            </a:lvl3pPr>
            <a:lvl4pPr indent="-228600" lvl="3" marL="1828800" algn="l">
              <a:lnSpc>
                <a:spcPct val="110000"/>
              </a:lnSpc>
              <a:spcBef>
                <a:spcPts val="500"/>
              </a:spcBef>
              <a:spcAft>
                <a:spcPts val="0"/>
              </a:spcAft>
              <a:buSzPts val="1000"/>
              <a:buNone/>
              <a:defRPr sz="1000"/>
            </a:lvl4pPr>
            <a:lvl5pPr indent="-228600" lvl="4" marL="2286000" algn="l">
              <a:lnSpc>
                <a:spcPct val="110000"/>
              </a:lnSpc>
              <a:spcBef>
                <a:spcPts val="500"/>
              </a:spcBef>
              <a:spcAft>
                <a:spcPts val="0"/>
              </a:spcAft>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0" name="Google Shape;60;p19"/>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9"/>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9"/>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2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3200"/>
              <a:buFont typeface="Avenir"/>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20"/>
          <p:cNvSpPr/>
          <p:nvPr>
            <p:ph idx="2" type="pic"/>
          </p:nvPr>
        </p:nvSpPr>
        <p:spPr>
          <a:xfrm>
            <a:off x="5183188" y="987425"/>
            <a:ext cx="6172200" cy="4873625"/>
          </a:xfrm>
          <a:prstGeom prst="rect">
            <a:avLst/>
          </a:prstGeom>
          <a:noFill/>
          <a:ln>
            <a:noFill/>
          </a:ln>
        </p:spPr>
      </p:sp>
      <p:sp>
        <p:nvSpPr>
          <p:cNvPr id="66" name="Google Shape;66;p2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SzPts val="1600"/>
              <a:buNone/>
              <a:defRPr sz="1600"/>
            </a:lvl1pPr>
            <a:lvl2pPr indent="-228600" lvl="1" marL="914400" algn="l">
              <a:lnSpc>
                <a:spcPct val="110000"/>
              </a:lnSpc>
              <a:spcBef>
                <a:spcPts val="500"/>
              </a:spcBef>
              <a:spcAft>
                <a:spcPts val="0"/>
              </a:spcAft>
              <a:buSzPts val="1400"/>
              <a:buNone/>
              <a:defRPr sz="1400"/>
            </a:lvl2pPr>
            <a:lvl3pPr indent="-228600" lvl="2" marL="1371600" algn="l">
              <a:lnSpc>
                <a:spcPct val="110000"/>
              </a:lnSpc>
              <a:spcBef>
                <a:spcPts val="500"/>
              </a:spcBef>
              <a:spcAft>
                <a:spcPts val="0"/>
              </a:spcAft>
              <a:buSzPts val="1200"/>
              <a:buNone/>
              <a:defRPr sz="1200"/>
            </a:lvl3pPr>
            <a:lvl4pPr indent="-228600" lvl="3" marL="1828800" algn="l">
              <a:lnSpc>
                <a:spcPct val="110000"/>
              </a:lnSpc>
              <a:spcBef>
                <a:spcPts val="500"/>
              </a:spcBef>
              <a:spcAft>
                <a:spcPts val="0"/>
              </a:spcAft>
              <a:buSzPts val="1000"/>
              <a:buNone/>
              <a:defRPr sz="1000"/>
            </a:lvl4pPr>
            <a:lvl5pPr indent="-228600" lvl="4" marL="2286000" algn="l">
              <a:lnSpc>
                <a:spcPct val="110000"/>
              </a:lnSpc>
              <a:spcBef>
                <a:spcPts val="500"/>
              </a:spcBef>
              <a:spcAft>
                <a:spcPts val="0"/>
              </a:spcAft>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7" name="Google Shape;67;p20"/>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20"/>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0"/>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1"/>
          <p:cNvSpPr/>
          <p:nvPr/>
        </p:nvSpPr>
        <p:spPr>
          <a:xfrm>
            <a:off x="0" y="1"/>
            <a:ext cx="12192000" cy="6858004"/>
          </a:xfrm>
          <a:prstGeom prst="rect">
            <a:avLst/>
          </a:prstGeom>
          <a:solidFill>
            <a:srgbClr val="2D384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7" name="Google Shape;7;p11"/>
          <p:cNvPicPr preferRelativeResize="0"/>
          <p:nvPr/>
        </p:nvPicPr>
        <p:blipFill rotWithShape="1">
          <a:blip r:embed="rId1">
            <a:alphaModFix amt="35000"/>
          </a:blip>
          <a:srcRect b="0" l="0" r="0" t="0"/>
          <a:stretch/>
        </p:blipFill>
        <p:spPr>
          <a:xfrm>
            <a:off x="0" y="1"/>
            <a:ext cx="12192000" cy="1392401"/>
          </a:xfrm>
          <a:prstGeom prst="rect">
            <a:avLst/>
          </a:prstGeom>
          <a:noFill/>
          <a:ln>
            <a:noFill/>
          </a:ln>
        </p:spPr>
      </p:pic>
      <p:sp>
        <p:nvSpPr>
          <p:cNvPr id="8" name="Google Shape;8;p11"/>
          <p:cNvSpPr txBox="1"/>
          <p:nvPr>
            <p:ph type="title"/>
          </p:nvPr>
        </p:nvSpPr>
        <p:spPr>
          <a:xfrm>
            <a:off x="838200" y="425450"/>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lt1"/>
              </a:buClr>
              <a:buSzPts val="4400"/>
              <a:buFont typeface="Avenir"/>
              <a:buNone/>
              <a:defRPr b="1" i="0" sz="4400" u="none" cap="none" strike="noStrike">
                <a:solidFill>
                  <a:schemeClr val="lt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9" name="Google Shape;9;p11"/>
          <p:cNvSpPr txBox="1"/>
          <p:nvPr>
            <p:ph idx="1" type="body"/>
          </p:nvPr>
        </p:nvSpPr>
        <p:spPr>
          <a:xfrm>
            <a:off x="838200" y="1949450"/>
            <a:ext cx="10515600" cy="4195763"/>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110000"/>
              </a:lnSpc>
              <a:spcBef>
                <a:spcPts val="1000"/>
              </a:spcBef>
              <a:spcAft>
                <a:spcPts val="0"/>
              </a:spcAft>
              <a:buClr>
                <a:schemeClr val="accent1"/>
              </a:buClr>
              <a:buSzPts val="2800"/>
              <a:buFont typeface="Arial"/>
              <a:buChar char="•"/>
              <a:defRPr b="0" i="0" sz="2800" u="none" cap="none" strike="noStrike">
                <a:solidFill>
                  <a:schemeClr val="lt1"/>
                </a:solidFill>
                <a:latin typeface="Avenir"/>
                <a:ea typeface="Avenir"/>
                <a:cs typeface="Avenir"/>
                <a:sym typeface="Avenir"/>
              </a:defRPr>
            </a:lvl1pPr>
            <a:lvl2pPr indent="-381000" lvl="1" marL="914400" marR="0" rtl="0" algn="l">
              <a:lnSpc>
                <a:spcPct val="110000"/>
              </a:lnSpc>
              <a:spcBef>
                <a:spcPts val="500"/>
              </a:spcBef>
              <a:spcAft>
                <a:spcPts val="0"/>
              </a:spcAft>
              <a:buClr>
                <a:schemeClr val="accent1"/>
              </a:buClr>
              <a:buSzPts val="2400"/>
              <a:buFont typeface="Arial"/>
              <a:buChar char="•"/>
              <a:defRPr b="0" i="0" sz="2400" u="none" cap="none" strike="noStrike">
                <a:solidFill>
                  <a:schemeClr val="lt1"/>
                </a:solidFill>
                <a:latin typeface="Avenir"/>
                <a:ea typeface="Avenir"/>
                <a:cs typeface="Avenir"/>
                <a:sym typeface="Avenir"/>
              </a:defRPr>
            </a:lvl2pPr>
            <a:lvl3pPr indent="-355600" lvl="2" marL="1371600" marR="0" rtl="0" algn="l">
              <a:lnSpc>
                <a:spcPct val="110000"/>
              </a:lnSpc>
              <a:spcBef>
                <a:spcPts val="500"/>
              </a:spcBef>
              <a:spcAft>
                <a:spcPts val="0"/>
              </a:spcAft>
              <a:buClr>
                <a:schemeClr val="accent1"/>
              </a:buClr>
              <a:buSzPts val="2000"/>
              <a:buFont typeface="Arial"/>
              <a:buChar char="•"/>
              <a:defRPr b="0" i="0" sz="2000" u="none" cap="none" strike="noStrike">
                <a:solidFill>
                  <a:schemeClr val="lt1"/>
                </a:solidFill>
                <a:latin typeface="Avenir"/>
                <a:ea typeface="Avenir"/>
                <a:cs typeface="Avenir"/>
                <a:sym typeface="Avenir"/>
              </a:defRPr>
            </a:lvl3pPr>
            <a:lvl4pPr indent="-342900" lvl="3" marL="1828800" marR="0" rtl="0" algn="l">
              <a:lnSpc>
                <a:spcPct val="110000"/>
              </a:lnSpc>
              <a:spcBef>
                <a:spcPts val="500"/>
              </a:spcBef>
              <a:spcAft>
                <a:spcPts val="0"/>
              </a:spcAft>
              <a:buClr>
                <a:schemeClr val="accent1"/>
              </a:buClr>
              <a:buSzPts val="1800"/>
              <a:buFont typeface="Arial"/>
              <a:buChar char="•"/>
              <a:defRPr b="0" i="0" sz="1800" u="none" cap="none" strike="noStrike">
                <a:solidFill>
                  <a:schemeClr val="lt1"/>
                </a:solidFill>
                <a:latin typeface="Avenir"/>
                <a:ea typeface="Avenir"/>
                <a:cs typeface="Avenir"/>
                <a:sym typeface="Avenir"/>
              </a:defRPr>
            </a:lvl4pPr>
            <a:lvl5pPr indent="-342900" lvl="4" marL="2286000" marR="0" rtl="0" algn="l">
              <a:lnSpc>
                <a:spcPct val="110000"/>
              </a:lnSpc>
              <a:spcBef>
                <a:spcPts val="500"/>
              </a:spcBef>
              <a:spcAft>
                <a:spcPts val="0"/>
              </a:spcAft>
              <a:buClr>
                <a:schemeClr val="accent1"/>
              </a:buClr>
              <a:buSzPts val="1800"/>
              <a:buFont typeface="Arial"/>
              <a:buChar char="•"/>
              <a:defRPr b="0" i="0" sz="1800" u="none" cap="none" strike="noStrike">
                <a:solidFill>
                  <a:schemeClr val="lt1"/>
                </a:solidFill>
                <a:latin typeface="Avenir"/>
                <a:ea typeface="Avenir"/>
                <a:cs typeface="Avenir"/>
                <a:sym typeface="Avenir"/>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9pPr>
          </a:lstStyle>
          <a:p/>
        </p:txBody>
      </p:sp>
      <p:sp>
        <p:nvSpPr>
          <p:cNvPr id="10" name="Google Shape;10;p11"/>
          <p:cNvSpPr txBox="1"/>
          <p:nvPr>
            <p:ph idx="10" type="dt"/>
          </p:nvPr>
        </p:nvSpPr>
        <p:spPr>
          <a:xfrm>
            <a:off x="838200" y="632460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chemeClr val="lt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11" name="Google Shape;11;p11"/>
          <p:cNvSpPr txBox="1"/>
          <p:nvPr>
            <p:ph idx="11" type="ftr"/>
          </p:nvPr>
        </p:nvSpPr>
        <p:spPr>
          <a:xfrm>
            <a:off x="4038600" y="632460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chemeClr val="lt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12" name="Google Shape;12;p11"/>
          <p:cNvSpPr txBox="1"/>
          <p:nvPr>
            <p:ph idx="12" type="sldNum"/>
          </p:nvPr>
        </p:nvSpPr>
        <p:spPr>
          <a:xfrm>
            <a:off x="8610600" y="632460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jp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www.zdnet.com/article/how-to-add-a-touchscreen-to-your-raspberry-pi-projects/" TargetMode="External"/><Relationship Id="rId4" Type="http://schemas.openxmlformats.org/officeDocument/2006/relationships/hyperlink" Target="https://www.raspberrypi.com/documentation/accessories/display.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5.jpg"/><Relationship Id="rId5" Type="http://schemas.openxmlformats.org/officeDocument/2006/relationships/image" Target="../media/image2.png"/><Relationship Id="rId6" Type="http://schemas.openxmlformats.org/officeDocument/2006/relationships/image" Target="../media/image14.jpg"/><Relationship Id="rId7"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 name="Shape 85"/>
        <p:cNvGrpSpPr/>
        <p:nvPr/>
      </p:nvGrpSpPr>
      <p:grpSpPr>
        <a:xfrm>
          <a:off x="0" y="0"/>
          <a:ext cx="0" cy="0"/>
          <a:chOff x="0" y="0"/>
          <a:chExt cx="0" cy="0"/>
        </a:xfrm>
      </p:grpSpPr>
      <p:sp>
        <p:nvSpPr>
          <p:cNvPr id="86" name="Google Shape;86;p1"/>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87" name="Google Shape;87;p1"/>
          <p:cNvSpPr/>
          <p:nvPr/>
        </p:nvSpPr>
        <p:spPr>
          <a:xfrm>
            <a:off x="0" y="0"/>
            <a:ext cx="12188952"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88" name="Google Shape;88;p1"/>
          <p:cNvSpPr/>
          <p:nvPr/>
        </p:nvSpPr>
        <p:spPr>
          <a:xfrm>
            <a:off x="0" y="0"/>
            <a:ext cx="12179928" cy="6858000"/>
          </a:xfrm>
          <a:prstGeom prst="rect">
            <a:avLst/>
          </a:prstGeom>
          <a:blipFill rotWithShape="1">
            <a:blip r:embed="rId3">
              <a:alphaModFix amt="20000"/>
            </a:blip>
            <a:tile algn="tl" flip="none" tx="889000" sx="100000" ty="0" sy="100000"/>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pic>
        <p:nvPicPr>
          <p:cNvPr descr="3D rendering of a robotic arm with fingers half-curled and the index finger pointing out" id="89" name="Google Shape;89;p1"/>
          <p:cNvPicPr preferRelativeResize="0"/>
          <p:nvPr/>
        </p:nvPicPr>
        <p:blipFill rotWithShape="1">
          <a:blip r:embed="rId4">
            <a:alphaModFix amt="70000"/>
          </a:blip>
          <a:srcRect b="25980" l="0" r="-1" t="0"/>
          <a:stretch/>
        </p:blipFill>
        <p:spPr>
          <a:xfrm>
            <a:off x="20" y="10"/>
            <a:ext cx="12188932" cy="6856614"/>
          </a:xfrm>
          <a:prstGeom prst="rect">
            <a:avLst/>
          </a:prstGeom>
          <a:noFill/>
          <a:ln>
            <a:noFill/>
          </a:ln>
        </p:spPr>
      </p:pic>
      <p:sp>
        <p:nvSpPr>
          <p:cNvPr id="90" name="Google Shape;90;p1"/>
          <p:cNvSpPr txBox="1"/>
          <p:nvPr>
            <p:ph type="ctrTitle"/>
          </p:nvPr>
        </p:nvSpPr>
        <p:spPr>
          <a:xfrm>
            <a:off x="996275" y="744909"/>
            <a:ext cx="10190071" cy="3145855"/>
          </a:xfrm>
          <a:prstGeom prst="rect">
            <a:avLst/>
          </a:prstGeom>
          <a:noFill/>
          <a:ln>
            <a:noFill/>
          </a:ln>
        </p:spPr>
        <p:txBody>
          <a:bodyPr anchorCtr="0" anchor="b" bIns="45700" lIns="91425" spcFirstLastPara="1" rIns="91425" wrap="square" tIns="45700">
            <a:normAutofit/>
          </a:bodyPr>
          <a:lstStyle/>
          <a:p>
            <a:pPr indent="0" lvl="0" marL="0" rtl="0" algn="ctr">
              <a:lnSpc>
                <a:spcPct val="100000"/>
              </a:lnSpc>
              <a:spcBef>
                <a:spcPts val="0"/>
              </a:spcBef>
              <a:spcAft>
                <a:spcPts val="0"/>
              </a:spcAft>
              <a:buClr>
                <a:srgbClr val="FFFFFF"/>
              </a:buClr>
              <a:buSzPts val="5200"/>
              <a:buFont typeface="Avenir"/>
              <a:buNone/>
            </a:pPr>
            <a:r>
              <a:rPr lang="en-US" sz="5200">
                <a:solidFill>
                  <a:srgbClr val="FFFFFF"/>
                </a:solidFill>
              </a:rPr>
              <a:t>Robotic Vehicle Controlled Through Touchscreen-based Device</a:t>
            </a:r>
            <a:endParaRPr/>
          </a:p>
        </p:txBody>
      </p:sp>
      <p:sp>
        <p:nvSpPr>
          <p:cNvPr id="91" name="Google Shape;91;p1"/>
          <p:cNvSpPr txBox="1"/>
          <p:nvPr>
            <p:ph idx="1" type="subTitle"/>
          </p:nvPr>
        </p:nvSpPr>
        <p:spPr>
          <a:xfrm>
            <a:off x="1218708" y="4069780"/>
            <a:ext cx="9781327" cy="2671842"/>
          </a:xfrm>
          <a:prstGeom prst="rect">
            <a:avLst/>
          </a:prstGeom>
          <a:noFill/>
          <a:ln>
            <a:noFill/>
          </a:ln>
        </p:spPr>
        <p:txBody>
          <a:bodyPr anchorCtr="0" anchor="t" bIns="45700" lIns="91425" spcFirstLastPara="1" rIns="91425" wrap="square" tIns="45700">
            <a:normAutofit/>
          </a:bodyPr>
          <a:lstStyle/>
          <a:p>
            <a:pPr indent="0" lvl="0" marL="0" rtl="0" algn="ctr">
              <a:lnSpc>
                <a:spcPct val="110000"/>
              </a:lnSpc>
              <a:spcBef>
                <a:spcPts val="0"/>
              </a:spcBef>
              <a:spcAft>
                <a:spcPts val="0"/>
              </a:spcAft>
              <a:buSzPts val="3600"/>
              <a:buNone/>
            </a:pPr>
            <a:r>
              <a:rPr b="1" lang="en-US" sz="3600"/>
              <a:t>Team</a:t>
            </a:r>
            <a:r>
              <a:rPr b="1" lang="en-US" sz="2200">
                <a:solidFill>
                  <a:srgbClr val="FFFFFF"/>
                </a:solidFill>
              </a:rPr>
              <a:t>:</a:t>
            </a:r>
            <a:r>
              <a:rPr lang="en-US" sz="2200">
                <a:solidFill>
                  <a:srgbClr val="FFFFFF"/>
                </a:solidFill>
              </a:rPr>
              <a:t> </a:t>
            </a:r>
            <a:endParaRPr/>
          </a:p>
          <a:p>
            <a:pPr indent="0" lvl="0" marL="0" rtl="0" algn="ctr">
              <a:lnSpc>
                <a:spcPct val="110000"/>
              </a:lnSpc>
              <a:spcBef>
                <a:spcPts val="1000"/>
              </a:spcBef>
              <a:spcAft>
                <a:spcPts val="0"/>
              </a:spcAft>
              <a:buSzPts val="3100"/>
              <a:buNone/>
            </a:pPr>
            <a:r>
              <a:rPr lang="en-US" sz="3100">
                <a:solidFill>
                  <a:srgbClr val="FFFFFF"/>
                </a:solidFill>
              </a:rPr>
              <a:t>Yousef Albatel and</a:t>
            </a:r>
            <a:r>
              <a:rPr lang="en-US"/>
              <a:t> </a:t>
            </a:r>
            <a:r>
              <a:rPr lang="en-US" sz="3100">
                <a:solidFill>
                  <a:srgbClr val="FFFFFF"/>
                </a:solidFill>
              </a:rPr>
              <a:t>Well Moua</a:t>
            </a:r>
            <a:endParaRPr/>
          </a:p>
          <a:p>
            <a:pPr indent="0" lvl="0" marL="0" rtl="0" algn="ctr">
              <a:lnSpc>
                <a:spcPct val="110000"/>
              </a:lnSpc>
              <a:spcBef>
                <a:spcPts val="1000"/>
              </a:spcBef>
              <a:spcAft>
                <a:spcPts val="0"/>
              </a:spcAft>
              <a:buSzPts val="3000"/>
              <a:buNone/>
            </a:pPr>
            <a:r>
              <a:rPr b="1" lang="en-US" sz="3000">
                <a:solidFill>
                  <a:srgbClr val="FFFFFF"/>
                </a:solidFill>
              </a:rPr>
              <a:t>Advisor</a:t>
            </a:r>
            <a:r>
              <a:rPr b="1" lang="en-US" sz="2200">
                <a:solidFill>
                  <a:srgbClr val="FFFFFF"/>
                </a:solidFill>
              </a:rPr>
              <a:t>:</a:t>
            </a:r>
            <a:r>
              <a:rPr lang="en-US" sz="2200">
                <a:solidFill>
                  <a:srgbClr val="FFFFFF"/>
                </a:solidFill>
              </a:rPr>
              <a:t> </a:t>
            </a:r>
            <a:endParaRPr/>
          </a:p>
          <a:p>
            <a:pPr indent="0" lvl="0" marL="0" rtl="0" algn="ctr">
              <a:lnSpc>
                <a:spcPct val="110000"/>
              </a:lnSpc>
              <a:spcBef>
                <a:spcPts val="1000"/>
              </a:spcBef>
              <a:spcAft>
                <a:spcPts val="0"/>
              </a:spcAft>
              <a:buSzPts val="3400"/>
              <a:buNone/>
            </a:pPr>
            <a:r>
              <a:rPr lang="en-US" sz="3400">
                <a:solidFill>
                  <a:srgbClr val="FFFFFF"/>
                </a:solidFill>
              </a:rPr>
              <a:t>Dr. Reza Khani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35642962d50_0_1"/>
          <p:cNvSpPr txBox="1"/>
          <p:nvPr/>
        </p:nvSpPr>
        <p:spPr>
          <a:xfrm>
            <a:off x="588477" y="-998962"/>
            <a:ext cx="10072800" cy="19782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None/>
            </a:pPr>
            <a:r>
              <a:rPr i="1" lang="en-US" sz="3600">
                <a:solidFill>
                  <a:schemeClr val="lt1"/>
                </a:solidFill>
                <a:latin typeface="Geo"/>
                <a:ea typeface="Geo"/>
                <a:cs typeface="Geo"/>
                <a:sym typeface="Geo"/>
              </a:rPr>
              <a:t>Cost Budget</a:t>
            </a:r>
            <a:endParaRPr i="1" sz="3600">
              <a:solidFill>
                <a:schemeClr val="lt1"/>
              </a:solidFill>
              <a:latin typeface="Geo"/>
              <a:ea typeface="Geo"/>
              <a:cs typeface="Geo"/>
              <a:sym typeface="Geo"/>
            </a:endParaRPr>
          </a:p>
        </p:txBody>
      </p:sp>
      <p:graphicFrame>
        <p:nvGraphicFramePr>
          <p:cNvPr id="170" name="Google Shape;170;g35642962d50_0_1"/>
          <p:cNvGraphicFramePr/>
          <p:nvPr/>
        </p:nvGraphicFramePr>
        <p:xfrm>
          <a:off x="588475" y="1170450"/>
          <a:ext cx="3000000" cy="3000000"/>
        </p:xfrm>
        <a:graphic>
          <a:graphicData uri="http://schemas.openxmlformats.org/drawingml/2006/table">
            <a:tbl>
              <a:tblPr>
                <a:noFill/>
                <a:tableStyleId>{58BF6937-D49A-4C0E-B2F2-07BE498B7E97}</a:tableStyleId>
              </a:tblPr>
              <a:tblGrid>
                <a:gridCol w="3429000"/>
                <a:gridCol w="3429000"/>
                <a:gridCol w="3429000"/>
              </a:tblGrid>
              <a:tr h="4708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Material/Parts</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Quantity</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Cost</a:t>
                      </a:r>
                      <a:endParaRPr sz="1400" u="none" cap="none" strike="noStrike">
                        <a:solidFill>
                          <a:schemeClr val="lt1"/>
                        </a:solidFill>
                      </a:endParaRPr>
                    </a:p>
                  </a:txBody>
                  <a:tcPr marT="91425" marB="91425" marR="91425" marL="91425"/>
                </a:tc>
              </a:tr>
              <a:tr h="4708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Microcontroller</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2</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$70.00</a:t>
                      </a:r>
                      <a:endParaRPr sz="1400" u="none" cap="none" strike="noStrike">
                        <a:solidFill>
                          <a:schemeClr val="lt1"/>
                        </a:solidFill>
                      </a:endParaRPr>
                    </a:p>
                  </a:txBody>
                  <a:tcPr marT="91425" marB="91425" marR="91425" marL="91425"/>
                </a:tc>
              </a:tr>
              <a:tr h="4708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Touchscreen Device</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1</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$39.99</a:t>
                      </a:r>
                      <a:endParaRPr sz="1400" u="none" cap="none" strike="noStrike">
                        <a:solidFill>
                          <a:schemeClr val="lt1"/>
                        </a:solidFill>
                      </a:endParaRPr>
                    </a:p>
                  </a:txBody>
                  <a:tcPr marT="91425" marB="91425" marR="91425" marL="91425"/>
                </a:tc>
              </a:tr>
              <a:tr h="4708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Battery</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2</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$33.98</a:t>
                      </a:r>
                      <a:endParaRPr sz="1400" u="none" cap="none" strike="noStrike">
                        <a:solidFill>
                          <a:schemeClr val="lt1"/>
                        </a:solidFill>
                      </a:endParaRPr>
                    </a:p>
                  </a:txBody>
                  <a:tcPr marT="91425" marB="91425" marR="91425" marL="91425"/>
                </a:tc>
              </a:tr>
              <a:tr h="4708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Robotic Vehicle Frame + Motor</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1</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$20.99</a:t>
                      </a:r>
                      <a:endParaRPr sz="1400" u="none" cap="none" strike="noStrike">
                        <a:solidFill>
                          <a:schemeClr val="lt1"/>
                        </a:solidFill>
                      </a:endParaRPr>
                    </a:p>
                  </a:txBody>
                  <a:tcPr marT="91425" marB="91425" marR="91425" marL="91425"/>
                </a:tc>
              </a:tr>
              <a:tr h="4708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Camera</a:t>
                      </a:r>
                      <a:endParaRPr>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1</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$23.99</a:t>
                      </a:r>
                      <a:endParaRPr sz="1400" u="none" cap="none" strike="noStrike">
                        <a:solidFill>
                          <a:schemeClr val="lt1"/>
                        </a:solidFill>
                      </a:endParaRPr>
                    </a:p>
                  </a:txBody>
                  <a:tcPr marT="91425" marB="91425" marR="91425" marL="91425"/>
                </a:tc>
              </a:tr>
              <a:tr h="4708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Total</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lt1"/>
                        </a:solidFill>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solidFill>
                            <a:schemeClr val="lt1"/>
                          </a:solidFill>
                        </a:rPr>
                        <a:t>$188.95</a:t>
                      </a:r>
                      <a:endParaRPr sz="1400" u="none" cap="none" strike="noStrike">
                        <a:solidFill>
                          <a:schemeClr val="lt1"/>
                        </a:solidFill>
                      </a:endParaRPr>
                    </a:p>
                  </a:txBody>
                  <a:tcPr marT="91425" marB="91425" marR="91425" marL="91425"/>
                </a:tc>
              </a:tr>
            </a:tbl>
          </a:graphicData>
        </a:graphic>
      </p:graphicFrame>
      <p:sp>
        <p:nvSpPr>
          <p:cNvPr id="171" name="Google Shape;171;g35642962d50_0_1"/>
          <p:cNvSpPr txBox="1"/>
          <p:nvPr/>
        </p:nvSpPr>
        <p:spPr>
          <a:xfrm>
            <a:off x="598625" y="4466425"/>
            <a:ext cx="10287000" cy="207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lt1"/>
                </a:solidFill>
                <a:latin typeface="Avenir"/>
                <a:ea typeface="Avenir"/>
                <a:cs typeface="Avenir"/>
                <a:sym typeface="Avenir"/>
              </a:rPr>
              <a:t>Note:</a:t>
            </a:r>
            <a:endParaRPr b="0" i="0" sz="2000" u="none" cap="none" strike="noStrike">
              <a:solidFill>
                <a:schemeClr val="lt1"/>
              </a:solidFill>
              <a:latin typeface="Avenir"/>
              <a:ea typeface="Avenir"/>
              <a:cs typeface="Avenir"/>
              <a:sym typeface="Avenir"/>
            </a:endParaRPr>
          </a:p>
          <a:p>
            <a:pPr indent="-355600" lvl="0" marL="457200" marR="0" rtl="0" algn="l">
              <a:lnSpc>
                <a:spcPct val="100000"/>
              </a:lnSpc>
              <a:spcBef>
                <a:spcPts val="0"/>
              </a:spcBef>
              <a:spcAft>
                <a:spcPts val="0"/>
              </a:spcAft>
              <a:buClr>
                <a:schemeClr val="lt1"/>
              </a:buClr>
              <a:buSzPts val="2000"/>
              <a:buFont typeface="Avenir"/>
              <a:buChar char="-"/>
            </a:pPr>
            <a:r>
              <a:rPr b="0" i="0" lang="en-US" sz="2000" u="none" cap="none" strike="noStrike">
                <a:solidFill>
                  <a:schemeClr val="lt1"/>
                </a:solidFill>
                <a:latin typeface="Avenir"/>
                <a:ea typeface="Avenir"/>
                <a:cs typeface="Avenir"/>
                <a:sym typeface="Avenir"/>
              </a:rPr>
              <a:t>The overall cost for to the materials would be $188.95.</a:t>
            </a:r>
            <a:endParaRPr b="0" i="0" sz="2000" u="none" cap="none" strike="noStrike">
              <a:solidFill>
                <a:schemeClr val="lt1"/>
              </a:solidFill>
              <a:latin typeface="Avenir"/>
              <a:ea typeface="Avenir"/>
              <a:cs typeface="Avenir"/>
              <a:sym typeface="Avenir"/>
            </a:endParaRPr>
          </a:p>
          <a:p>
            <a:pPr indent="-355600" lvl="0" marL="457200" marR="0" rtl="0" algn="l">
              <a:lnSpc>
                <a:spcPct val="100000"/>
              </a:lnSpc>
              <a:spcBef>
                <a:spcPts val="0"/>
              </a:spcBef>
              <a:spcAft>
                <a:spcPts val="0"/>
              </a:spcAft>
              <a:buClr>
                <a:schemeClr val="lt1"/>
              </a:buClr>
              <a:buSzPts val="2000"/>
              <a:buFont typeface="Avenir"/>
              <a:buChar char="-"/>
            </a:pPr>
            <a:r>
              <a:rPr b="0" i="0" lang="en-US" sz="2000" u="none" cap="none" strike="noStrike">
                <a:solidFill>
                  <a:schemeClr val="lt1"/>
                </a:solidFill>
                <a:latin typeface="Avenir"/>
                <a:ea typeface="Avenir"/>
                <a:cs typeface="Avenir"/>
                <a:sym typeface="Avenir"/>
              </a:rPr>
              <a:t>If we were to include Personnel cost we would be over budget but as students we didn’t include the personnel cost but the cost would be $6,176.92 not including the spring semester (12 Weeks and 4 hrs).</a:t>
            </a:r>
            <a:endParaRPr b="0" i="0" sz="2000" u="none" cap="none" strike="noStrike">
              <a:solidFill>
                <a:schemeClr val="lt1"/>
              </a:solidFill>
              <a:latin typeface="Avenir"/>
              <a:ea typeface="Avenir"/>
              <a:cs typeface="Avenir"/>
              <a:sym typeface="Aveni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353b942aed3_0_0"/>
          <p:cNvSpPr txBox="1"/>
          <p:nvPr>
            <p:ph type="ctrTitle"/>
          </p:nvPr>
        </p:nvSpPr>
        <p:spPr>
          <a:xfrm>
            <a:off x="1448350" y="108897"/>
            <a:ext cx="9144000" cy="17730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US"/>
              <a:t>Project Demonstration</a:t>
            </a:r>
            <a:endParaRPr/>
          </a:p>
        </p:txBody>
      </p:sp>
      <p:pic>
        <p:nvPicPr>
          <p:cNvPr id="177" name="Google Shape;177;g353b942aed3_0_0" title="IMG_1100.JPG"/>
          <p:cNvPicPr preferRelativeResize="0"/>
          <p:nvPr/>
        </p:nvPicPr>
        <p:blipFill>
          <a:blip r:embed="rId3">
            <a:alphaModFix/>
          </a:blip>
          <a:stretch>
            <a:fillRect/>
          </a:stretch>
        </p:blipFill>
        <p:spPr>
          <a:xfrm>
            <a:off x="3315938" y="2254563"/>
            <a:ext cx="5408819" cy="405661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31d60974bd1_0_9"/>
          <p:cNvSpPr txBox="1"/>
          <p:nvPr>
            <p:ph idx="4294967295" type="ctrTitle"/>
          </p:nvPr>
        </p:nvSpPr>
        <p:spPr>
          <a:xfrm>
            <a:off x="500902" y="-262687"/>
            <a:ext cx="10072800" cy="1978200"/>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chemeClr val="lt1"/>
              </a:buClr>
              <a:buSzPts val="4400"/>
              <a:buFont typeface="Avenir"/>
              <a:buNone/>
            </a:pPr>
            <a:r>
              <a:rPr lang="en-US" u="sng"/>
              <a:t>What’s in the Touchscreen GUI?</a:t>
            </a:r>
            <a:endParaRPr b="1" sz="4400" u="sng" cap="none" strike="noStrike">
              <a:solidFill>
                <a:schemeClr val="lt1"/>
              </a:solidFill>
              <a:latin typeface="Avenir"/>
              <a:ea typeface="Avenir"/>
              <a:cs typeface="Avenir"/>
              <a:sym typeface="Avenir"/>
            </a:endParaRPr>
          </a:p>
        </p:txBody>
      </p:sp>
      <p:pic>
        <p:nvPicPr>
          <p:cNvPr id="183" name="Google Shape;183;g31d60974bd1_0_9" title="Screenshot 2025-05-08 001340.png"/>
          <p:cNvPicPr preferRelativeResize="0"/>
          <p:nvPr/>
        </p:nvPicPr>
        <p:blipFill>
          <a:blip r:embed="rId3">
            <a:alphaModFix/>
          </a:blip>
          <a:stretch>
            <a:fillRect/>
          </a:stretch>
        </p:blipFill>
        <p:spPr>
          <a:xfrm>
            <a:off x="500900" y="1232600"/>
            <a:ext cx="11043675" cy="52672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353b942aed3_0_16"/>
          <p:cNvSpPr txBox="1"/>
          <p:nvPr>
            <p:ph idx="4294967295" type="ctrTitle"/>
          </p:nvPr>
        </p:nvSpPr>
        <p:spPr>
          <a:xfrm>
            <a:off x="500902" y="-262687"/>
            <a:ext cx="10072800" cy="1978200"/>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chemeClr val="lt1"/>
              </a:buClr>
              <a:buSzPts val="4400"/>
              <a:buFont typeface="Avenir"/>
              <a:buNone/>
            </a:pPr>
            <a:r>
              <a:rPr lang="en-US" u="sng"/>
              <a:t>Additional Features</a:t>
            </a:r>
            <a:endParaRPr b="1" sz="4400" u="sng" cap="none" strike="noStrike">
              <a:solidFill>
                <a:schemeClr val="lt1"/>
              </a:solidFill>
              <a:latin typeface="Avenir"/>
              <a:ea typeface="Avenir"/>
              <a:cs typeface="Avenir"/>
              <a:sym typeface="Avenir"/>
            </a:endParaRPr>
          </a:p>
        </p:txBody>
      </p:sp>
      <p:sp>
        <p:nvSpPr>
          <p:cNvPr id="189" name="Google Shape;189;g353b942aed3_0_16"/>
          <p:cNvSpPr txBox="1"/>
          <p:nvPr/>
        </p:nvSpPr>
        <p:spPr>
          <a:xfrm>
            <a:off x="0" y="1313175"/>
            <a:ext cx="12192000" cy="554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2800"/>
              </a:spcBef>
              <a:spcAft>
                <a:spcPts val="0"/>
              </a:spcAft>
              <a:buClr>
                <a:schemeClr val="dk1"/>
              </a:buClr>
              <a:buSzPts val="1100"/>
              <a:buFont typeface="Arial"/>
              <a:buNone/>
            </a:pPr>
            <a:r>
              <a:rPr lang="en-US" sz="1700">
                <a:solidFill>
                  <a:schemeClr val="lt1"/>
                </a:solidFill>
              </a:rPr>
              <a:t>To further improve the functionality and safety of the robotic vehicle, the following features could be added in future iterations:</a:t>
            </a:r>
            <a:endParaRPr sz="1700">
              <a:solidFill>
                <a:schemeClr val="lt1"/>
              </a:solidFill>
            </a:endParaRPr>
          </a:p>
          <a:p>
            <a:pPr indent="-336550" lvl="0" marL="457200" rtl="0" algn="l">
              <a:lnSpc>
                <a:spcPct val="100000"/>
              </a:lnSpc>
              <a:spcBef>
                <a:spcPts val="2800"/>
              </a:spcBef>
              <a:spcAft>
                <a:spcPts val="0"/>
              </a:spcAft>
              <a:buClr>
                <a:schemeClr val="lt1"/>
              </a:buClr>
              <a:buSzPts val="1700"/>
              <a:buChar char="●"/>
            </a:pPr>
            <a:r>
              <a:rPr b="1" lang="en-US" sz="1700">
                <a:solidFill>
                  <a:schemeClr val="lt1"/>
                </a:solidFill>
              </a:rPr>
              <a:t>Obstacle Detection Sensors</a:t>
            </a:r>
            <a:br>
              <a:rPr b="1" lang="en-US" sz="1700">
                <a:solidFill>
                  <a:schemeClr val="lt1"/>
                </a:solidFill>
              </a:rPr>
            </a:br>
            <a:r>
              <a:rPr lang="en-US" sz="1700">
                <a:solidFill>
                  <a:schemeClr val="lt1"/>
                </a:solidFill>
              </a:rPr>
              <a:t> Add ultrasonic or infrared sensors to detect and avoid obstacles in real-time.</a:t>
            </a:r>
            <a:br>
              <a:rPr lang="en-US" sz="1700">
                <a:solidFill>
                  <a:schemeClr val="lt1"/>
                </a:solidFill>
              </a:rPr>
            </a:br>
            <a:endParaRPr sz="1700">
              <a:solidFill>
                <a:schemeClr val="lt1"/>
              </a:solidFill>
            </a:endParaRPr>
          </a:p>
          <a:p>
            <a:pPr indent="-336550" lvl="0" marL="457200" rtl="0" algn="l">
              <a:lnSpc>
                <a:spcPct val="100000"/>
              </a:lnSpc>
              <a:spcBef>
                <a:spcPts val="0"/>
              </a:spcBef>
              <a:spcAft>
                <a:spcPts val="0"/>
              </a:spcAft>
              <a:buClr>
                <a:schemeClr val="lt1"/>
              </a:buClr>
              <a:buSzPts val="1700"/>
              <a:buChar char="●"/>
            </a:pPr>
            <a:r>
              <a:rPr b="1" lang="en-US" sz="1700">
                <a:solidFill>
                  <a:schemeClr val="lt1"/>
                </a:solidFill>
              </a:rPr>
              <a:t>GPS Module</a:t>
            </a:r>
            <a:br>
              <a:rPr b="1" lang="en-US" sz="1700">
                <a:solidFill>
                  <a:schemeClr val="lt1"/>
                </a:solidFill>
              </a:rPr>
            </a:br>
            <a:r>
              <a:rPr lang="en-US" sz="1700">
                <a:solidFill>
                  <a:schemeClr val="lt1"/>
                </a:solidFill>
              </a:rPr>
              <a:t> Equip the robot with a GPS module for outdoor navigation and tracking.</a:t>
            </a:r>
            <a:br>
              <a:rPr lang="en-US" sz="1700">
                <a:solidFill>
                  <a:schemeClr val="lt1"/>
                </a:solidFill>
              </a:rPr>
            </a:br>
            <a:endParaRPr sz="1700">
              <a:solidFill>
                <a:schemeClr val="lt1"/>
              </a:solidFill>
            </a:endParaRPr>
          </a:p>
          <a:p>
            <a:pPr indent="-336550" lvl="0" marL="457200" rtl="0" algn="l">
              <a:lnSpc>
                <a:spcPct val="100000"/>
              </a:lnSpc>
              <a:spcBef>
                <a:spcPts val="0"/>
              </a:spcBef>
              <a:spcAft>
                <a:spcPts val="0"/>
              </a:spcAft>
              <a:buClr>
                <a:schemeClr val="lt1"/>
              </a:buClr>
              <a:buSzPts val="1700"/>
              <a:buChar char="●"/>
            </a:pPr>
            <a:r>
              <a:rPr b="1" lang="en-US" sz="1700">
                <a:solidFill>
                  <a:schemeClr val="lt1"/>
                </a:solidFill>
              </a:rPr>
              <a:t>Autonomous Navigation</a:t>
            </a:r>
            <a:br>
              <a:rPr b="1" lang="en-US" sz="1700">
                <a:solidFill>
                  <a:schemeClr val="lt1"/>
                </a:solidFill>
              </a:rPr>
            </a:br>
            <a:r>
              <a:rPr lang="en-US" sz="1700">
                <a:solidFill>
                  <a:schemeClr val="lt1"/>
                </a:solidFill>
              </a:rPr>
              <a:t> Implement path planning algorithms to allow the robot to move on its own without manual control.</a:t>
            </a:r>
            <a:br>
              <a:rPr lang="en-US" sz="1700">
                <a:solidFill>
                  <a:schemeClr val="lt1"/>
                </a:solidFill>
              </a:rPr>
            </a:br>
            <a:endParaRPr sz="1700">
              <a:solidFill>
                <a:schemeClr val="lt1"/>
              </a:solidFill>
            </a:endParaRPr>
          </a:p>
          <a:p>
            <a:pPr indent="-336550" lvl="0" marL="457200" rtl="0" algn="l">
              <a:lnSpc>
                <a:spcPct val="100000"/>
              </a:lnSpc>
              <a:spcBef>
                <a:spcPts val="0"/>
              </a:spcBef>
              <a:spcAft>
                <a:spcPts val="0"/>
              </a:spcAft>
              <a:buClr>
                <a:schemeClr val="lt1"/>
              </a:buClr>
              <a:buSzPts val="1700"/>
              <a:buChar char="●"/>
            </a:pPr>
            <a:r>
              <a:rPr b="1" lang="en-US" sz="1700">
                <a:solidFill>
                  <a:schemeClr val="lt1"/>
                </a:solidFill>
              </a:rPr>
              <a:t>Speech Feedback or Voice Commands</a:t>
            </a:r>
            <a:br>
              <a:rPr b="1" lang="en-US" sz="1700">
                <a:solidFill>
                  <a:schemeClr val="lt1"/>
                </a:solidFill>
              </a:rPr>
            </a:br>
            <a:r>
              <a:rPr lang="en-US" sz="1700">
                <a:solidFill>
                  <a:schemeClr val="lt1"/>
                </a:solidFill>
              </a:rPr>
              <a:t> Enable voice control or add a speaker for audible alerts and status updates.</a:t>
            </a:r>
            <a:br>
              <a:rPr lang="en-US" sz="1700">
                <a:solidFill>
                  <a:schemeClr val="lt1"/>
                </a:solidFill>
              </a:rPr>
            </a:br>
            <a:endParaRPr sz="1700">
              <a:solidFill>
                <a:schemeClr val="lt1"/>
              </a:solidFill>
            </a:endParaRPr>
          </a:p>
          <a:p>
            <a:pPr indent="-336550" lvl="0" marL="457200" rtl="0" algn="l">
              <a:lnSpc>
                <a:spcPct val="100000"/>
              </a:lnSpc>
              <a:spcBef>
                <a:spcPts val="0"/>
              </a:spcBef>
              <a:spcAft>
                <a:spcPts val="0"/>
              </a:spcAft>
              <a:buClr>
                <a:schemeClr val="lt1"/>
              </a:buClr>
              <a:buSzPts val="1700"/>
              <a:buChar char="●"/>
            </a:pPr>
            <a:r>
              <a:rPr b="1" lang="en-US" sz="1700">
                <a:solidFill>
                  <a:schemeClr val="lt1"/>
                </a:solidFill>
              </a:rPr>
              <a:t>Battery Monitoring System</a:t>
            </a:r>
            <a:br>
              <a:rPr b="1" lang="en-US" sz="1700">
                <a:solidFill>
                  <a:schemeClr val="lt1"/>
                </a:solidFill>
              </a:rPr>
            </a:br>
            <a:r>
              <a:rPr lang="en-US" sz="1700">
                <a:solidFill>
                  <a:schemeClr val="lt1"/>
                </a:solidFill>
              </a:rPr>
              <a:t> Include a module to monitor power levels and notify users when recharging is needed.</a:t>
            </a:r>
            <a:br>
              <a:rPr lang="en-US" sz="1700">
                <a:solidFill>
                  <a:schemeClr val="lt1"/>
                </a:solidFill>
              </a:rPr>
            </a:br>
            <a:endParaRPr sz="1700">
              <a:solidFill>
                <a:schemeClr val="lt1"/>
              </a:solidFill>
            </a:endParaRPr>
          </a:p>
          <a:p>
            <a:pPr indent="0" lvl="0" marL="0" rtl="0" algn="l">
              <a:lnSpc>
                <a:spcPct val="100000"/>
              </a:lnSpc>
              <a:spcBef>
                <a:spcPts val="2800"/>
              </a:spcBef>
              <a:spcAft>
                <a:spcPts val="2800"/>
              </a:spcAft>
              <a:buClr>
                <a:schemeClr val="dk1"/>
              </a:buClr>
              <a:buSzPts val="1100"/>
              <a:buFont typeface="Arial"/>
              <a:buNone/>
            </a:pPr>
            <a:r>
              <a:rPr lang="en-US" sz="1700">
                <a:solidFill>
                  <a:schemeClr val="lt1"/>
                </a:solidFill>
              </a:rPr>
              <a:t>These enhancements would make the robot more intelligent, autonomous, and better suited for real-world applications like search and rescue, surveillance, or hazardous area inspection.</a:t>
            </a:r>
            <a:endParaRPr sz="17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35650d69738_0_4"/>
          <p:cNvSpPr txBox="1"/>
          <p:nvPr>
            <p:ph idx="4294967295" type="ctrTitle"/>
          </p:nvPr>
        </p:nvSpPr>
        <p:spPr>
          <a:xfrm>
            <a:off x="500902" y="-262687"/>
            <a:ext cx="10072800" cy="1978200"/>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chemeClr val="lt1"/>
              </a:buClr>
              <a:buSzPts val="4400"/>
              <a:buFont typeface="Avenir"/>
              <a:buNone/>
            </a:pPr>
            <a:r>
              <a:rPr lang="en-US" u="sng"/>
              <a:t>Conclusion</a:t>
            </a:r>
            <a:endParaRPr b="1" sz="4400" u="sng" cap="none" strike="noStrike">
              <a:solidFill>
                <a:schemeClr val="lt1"/>
              </a:solidFill>
              <a:latin typeface="Avenir"/>
              <a:ea typeface="Avenir"/>
              <a:cs typeface="Avenir"/>
              <a:sym typeface="Avenir"/>
            </a:endParaRPr>
          </a:p>
        </p:txBody>
      </p:sp>
      <p:sp>
        <p:nvSpPr>
          <p:cNvPr id="195" name="Google Shape;195;g35650d69738_0_4"/>
          <p:cNvSpPr txBox="1"/>
          <p:nvPr/>
        </p:nvSpPr>
        <p:spPr>
          <a:xfrm>
            <a:off x="260175" y="1933375"/>
            <a:ext cx="10981800" cy="323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2800"/>
              </a:spcBef>
              <a:spcAft>
                <a:spcPts val="2800"/>
              </a:spcAft>
              <a:buClr>
                <a:schemeClr val="dk1"/>
              </a:buClr>
              <a:buSzPts val="1100"/>
              <a:buFont typeface="Arial"/>
              <a:buNone/>
            </a:pPr>
            <a:r>
              <a:rPr lang="en-US" sz="2400">
                <a:solidFill>
                  <a:schemeClr val="lt1"/>
                </a:solidFill>
              </a:rPr>
              <a:t>	In conclusion, the project was successful and were able to hit the customer’s requirements. As of now, the project itself is a working prototype but we feel that further improvements can be made onto the project in the future. Overall, the project itself was fun and challenging at the same time. Things that we take into consideration is how much this project can be something that might or will be implemented into the future as technology itself grows.</a:t>
            </a:r>
            <a:endParaRPr sz="24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35650d69738_0_9"/>
          <p:cNvSpPr txBox="1"/>
          <p:nvPr>
            <p:ph idx="4294967295" type="ctrTitle"/>
          </p:nvPr>
        </p:nvSpPr>
        <p:spPr>
          <a:xfrm>
            <a:off x="500902" y="-262687"/>
            <a:ext cx="10072800" cy="1978200"/>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chemeClr val="lt1"/>
              </a:buClr>
              <a:buSzPts val="4400"/>
              <a:buFont typeface="Avenir"/>
              <a:buNone/>
            </a:pPr>
            <a:r>
              <a:rPr lang="en-US" u="sng"/>
              <a:t>Acknowledgement</a:t>
            </a:r>
            <a:endParaRPr b="1" sz="4400" u="sng" cap="none" strike="noStrike">
              <a:solidFill>
                <a:schemeClr val="lt1"/>
              </a:solidFill>
              <a:latin typeface="Avenir"/>
              <a:ea typeface="Avenir"/>
              <a:cs typeface="Avenir"/>
              <a:sym typeface="Avenir"/>
            </a:endParaRPr>
          </a:p>
        </p:txBody>
      </p:sp>
      <p:pic>
        <p:nvPicPr>
          <p:cNvPr id="201" name="Google Shape;201;g35650d69738_0_9"/>
          <p:cNvPicPr preferRelativeResize="0"/>
          <p:nvPr/>
        </p:nvPicPr>
        <p:blipFill rotWithShape="1">
          <a:blip r:embed="rId3">
            <a:alphaModFix/>
          </a:blip>
          <a:srcRect b="6023" l="0" r="4834" t="0"/>
          <a:stretch/>
        </p:blipFill>
        <p:spPr>
          <a:xfrm>
            <a:off x="7793275" y="1209775"/>
            <a:ext cx="2780425" cy="2903000"/>
          </a:xfrm>
          <a:prstGeom prst="rect">
            <a:avLst/>
          </a:prstGeom>
          <a:noFill/>
          <a:ln>
            <a:noFill/>
          </a:ln>
        </p:spPr>
      </p:pic>
      <p:pic>
        <p:nvPicPr>
          <p:cNvPr id="202" name="Google Shape;202;g35650d69738_0_9"/>
          <p:cNvPicPr preferRelativeResize="0"/>
          <p:nvPr/>
        </p:nvPicPr>
        <p:blipFill>
          <a:blip r:embed="rId4">
            <a:alphaModFix/>
          </a:blip>
          <a:stretch>
            <a:fillRect/>
          </a:stretch>
        </p:blipFill>
        <p:spPr>
          <a:xfrm>
            <a:off x="1695300" y="1209771"/>
            <a:ext cx="2780428" cy="2902999"/>
          </a:xfrm>
          <a:prstGeom prst="rect">
            <a:avLst/>
          </a:prstGeom>
          <a:noFill/>
          <a:ln>
            <a:noFill/>
          </a:ln>
        </p:spPr>
      </p:pic>
      <p:sp>
        <p:nvSpPr>
          <p:cNvPr id="203" name="Google Shape;203;g35650d69738_0_9"/>
          <p:cNvSpPr txBox="1"/>
          <p:nvPr/>
        </p:nvSpPr>
        <p:spPr>
          <a:xfrm>
            <a:off x="759350" y="4937300"/>
            <a:ext cx="10072800" cy="105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200">
                <a:solidFill>
                  <a:schemeClr val="lt1"/>
                </a:solidFill>
                <a:latin typeface="Avenir"/>
                <a:ea typeface="Avenir"/>
                <a:cs typeface="Avenir"/>
                <a:sym typeface="Avenir"/>
              </a:rPr>
              <a:t>Some acknowledgement, we want to say is thank you Dr. Hadil Mustafa for EECE-490 AW and </a:t>
            </a:r>
            <a:r>
              <a:rPr lang="en-US" sz="2200">
                <a:solidFill>
                  <a:schemeClr val="lt1"/>
                </a:solidFill>
                <a:latin typeface="Avenir"/>
                <a:ea typeface="Avenir"/>
                <a:cs typeface="Avenir"/>
                <a:sym typeface="Avenir"/>
              </a:rPr>
              <a:t>Dr. Reza Khani for EECE-490 B and also being our Faculty Advisor and believing in the two of us as we were doing this project.</a:t>
            </a:r>
            <a:endParaRPr sz="2200">
              <a:solidFill>
                <a:schemeClr val="lt1"/>
              </a:solidFill>
              <a:latin typeface="Avenir"/>
              <a:ea typeface="Avenir"/>
              <a:cs typeface="Avenir"/>
              <a:sym typeface="Avenir"/>
            </a:endParaRPr>
          </a:p>
        </p:txBody>
      </p:sp>
      <p:sp>
        <p:nvSpPr>
          <p:cNvPr id="204" name="Google Shape;204;g35650d69738_0_9"/>
          <p:cNvSpPr txBox="1"/>
          <p:nvPr/>
        </p:nvSpPr>
        <p:spPr>
          <a:xfrm>
            <a:off x="7791036" y="4112784"/>
            <a:ext cx="2784900" cy="369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800" u="none" cap="none" strike="noStrike">
                <a:solidFill>
                  <a:schemeClr val="lt1"/>
                </a:solidFill>
                <a:latin typeface="Avenir"/>
                <a:ea typeface="Avenir"/>
                <a:cs typeface="Avenir"/>
                <a:sym typeface="Avenir"/>
              </a:rPr>
              <a:t>Dr. Reza Khani</a:t>
            </a:r>
            <a:endParaRPr b="0" i="0" sz="1800" u="none" cap="none" strike="noStrike">
              <a:solidFill>
                <a:schemeClr val="lt1"/>
              </a:solidFill>
              <a:latin typeface="Avenir"/>
              <a:ea typeface="Avenir"/>
              <a:cs typeface="Avenir"/>
              <a:sym typeface="Avenir"/>
            </a:endParaRPr>
          </a:p>
        </p:txBody>
      </p:sp>
      <p:sp>
        <p:nvSpPr>
          <p:cNvPr id="205" name="Google Shape;205;g35650d69738_0_9"/>
          <p:cNvSpPr txBox="1"/>
          <p:nvPr/>
        </p:nvSpPr>
        <p:spPr>
          <a:xfrm>
            <a:off x="1693073" y="4112784"/>
            <a:ext cx="2784900" cy="369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800" u="none" cap="none" strike="noStrike">
                <a:solidFill>
                  <a:schemeClr val="lt1"/>
                </a:solidFill>
                <a:latin typeface="Avenir"/>
                <a:ea typeface="Avenir"/>
                <a:cs typeface="Avenir"/>
                <a:sym typeface="Avenir"/>
              </a:rPr>
              <a:t>Dr. </a:t>
            </a:r>
            <a:r>
              <a:rPr lang="en-US" sz="1800">
                <a:solidFill>
                  <a:schemeClr val="lt1"/>
                </a:solidFill>
                <a:latin typeface="Avenir"/>
                <a:ea typeface="Avenir"/>
                <a:cs typeface="Avenir"/>
                <a:sym typeface="Avenir"/>
              </a:rPr>
              <a:t>Hadil </a:t>
            </a:r>
            <a:r>
              <a:rPr lang="en-US" sz="1800">
                <a:solidFill>
                  <a:schemeClr val="lt1"/>
                </a:solidFill>
                <a:latin typeface="Avenir"/>
                <a:ea typeface="Avenir"/>
                <a:cs typeface="Avenir"/>
                <a:sym typeface="Avenir"/>
              </a:rPr>
              <a:t>Mustafa</a:t>
            </a:r>
            <a:endParaRPr b="0" i="0" sz="1800" u="none" cap="none" strike="noStrike">
              <a:solidFill>
                <a:schemeClr val="lt1"/>
              </a:solidFill>
              <a:latin typeface="Avenir"/>
              <a:ea typeface="Avenir"/>
              <a:cs typeface="Avenir"/>
              <a:sym typeface="Aveni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31dad315939_0_0"/>
          <p:cNvSpPr txBox="1"/>
          <p:nvPr>
            <p:ph idx="4294967295" type="ctrTitle"/>
          </p:nvPr>
        </p:nvSpPr>
        <p:spPr>
          <a:xfrm>
            <a:off x="530352" y="-882737"/>
            <a:ext cx="10072800" cy="1978200"/>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chemeClr val="dk1"/>
              </a:buClr>
              <a:buSzPts val="4000"/>
              <a:buFont typeface="Geo"/>
              <a:buNone/>
            </a:pPr>
            <a:r>
              <a:rPr b="1" i="0" lang="en-US" sz="4400" u="none" cap="none" strike="noStrike">
                <a:solidFill>
                  <a:schemeClr val="lt1"/>
                </a:solidFill>
                <a:latin typeface="Avenir"/>
                <a:ea typeface="Avenir"/>
                <a:cs typeface="Avenir"/>
                <a:sym typeface="Avenir"/>
              </a:rPr>
              <a:t>Key resources: </a:t>
            </a:r>
            <a:endParaRPr b="1" i="0" sz="4400" u="none" cap="none" strike="noStrike">
              <a:solidFill>
                <a:schemeClr val="lt1"/>
              </a:solidFill>
              <a:latin typeface="Avenir"/>
              <a:ea typeface="Avenir"/>
              <a:cs typeface="Avenir"/>
              <a:sym typeface="Avenir"/>
            </a:endParaRPr>
          </a:p>
        </p:txBody>
      </p:sp>
      <p:sp>
        <p:nvSpPr>
          <p:cNvPr id="211" name="Google Shape;211;g31dad315939_0_0"/>
          <p:cNvSpPr txBox="1"/>
          <p:nvPr>
            <p:ph idx="4294967295" type="subTitle"/>
          </p:nvPr>
        </p:nvSpPr>
        <p:spPr>
          <a:xfrm>
            <a:off x="530350" y="1415200"/>
            <a:ext cx="11023500" cy="5129100"/>
          </a:xfrm>
          <a:prstGeom prst="rect">
            <a:avLst/>
          </a:prstGeom>
          <a:noFill/>
          <a:ln>
            <a:noFill/>
          </a:ln>
        </p:spPr>
        <p:txBody>
          <a:bodyPr anchorCtr="0" anchor="t" bIns="45700" lIns="91425" spcFirstLastPara="1" rIns="91425" wrap="square" tIns="45700">
            <a:normAutofit fontScale="85000" lnSpcReduction="20000"/>
          </a:bodyPr>
          <a:lstStyle/>
          <a:p>
            <a:pPr indent="-379730" lvl="0" marL="457200" marR="0" rtl="0" algn="l">
              <a:lnSpc>
                <a:spcPct val="110000"/>
              </a:lnSpc>
              <a:spcBef>
                <a:spcPts val="0"/>
              </a:spcBef>
              <a:spcAft>
                <a:spcPts val="0"/>
              </a:spcAft>
              <a:buClr>
                <a:schemeClr val="accent1"/>
              </a:buClr>
              <a:buSzPct val="100000"/>
              <a:buFont typeface="Arial"/>
              <a:buChar char="●"/>
            </a:pPr>
            <a:r>
              <a:rPr b="0" i="0" lang="en-US" sz="2800" u="sng" cap="none" strike="noStrike">
                <a:solidFill>
                  <a:schemeClr val="hlink"/>
                </a:solidFill>
                <a:latin typeface="Arial"/>
                <a:ea typeface="Arial"/>
                <a:cs typeface="Arial"/>
                <a:sym typeface="Arial"/>
                <a:hlinkClick r:id="rId3"/>
              </a:rPr>
              <a:t>https://www.zdnet.com/article/how-to-add-a-touchscreen-to-your-raspberry-pi-projects/</a:t>
            </a:r>
            <a:endParaRPr b="0" i="0" sz="2800" u="none" cap="none" strike="noStrike">
              <a:solidFill>
                <a:schemeClr val="lt1"/>
              </a:solidFill>
              <a:latin typeface="Arial"/>
              <a:ea typeface="Arial"/>
              <a:cs typeface="Arial"/>
              <a:sym typeface="Arial"/>
            </a:endParaRPr>
          </a:p>
          <a:p>
            <a:pPr indent="-379730" lvl="0" marL="457200" marR="0" rtl="0" algn="l">
              <a:lnSpc>
                <a:spcPct val="110000"/>
              </a:lnSpc>
              <a:spcBef>
                <a:spcPts val="0"/>
              </a:spcBef>
              <a:spcAft>
                <a:spcPts val="0"/>
              </a:spcAft>
              <a:buClr>
                <a:schemeClr val="accent1"/>
              </a:buClr>
              <a:buSzPct val="100000"/>
              <a:buFont typeface="Arial"/>
              <a:buChar char="●"/>
            </a:pPr>
            <a:r>
              <a:rPr b="0" i="0" lang="en-US" sz="2800" u="sng" cap="none" strike="noStrike">
                <a:solidFill>
                  <a:schemeClr val="hlink"/>
                </a:solidFill>
                <a:latin typeface="Arial"/>
                <a:ea typeface="Arial"/>
                <a:cs typeface="Arial"/>
                <a:sym typeface="Arial"/>
                <a:hlinkClick r:id="rId4"/>
              </a:rPr>
              <a:t>https://www.raspberrypi.com/documentation/accessories/display.html</a:t>
            </a:r>
            <a:endParaRPr b="0" i="0" sz="2800" u="none" cap="none" strike="noStrike">
              <a:solidFill>
                <a:schemeClr val="lt1"/>
              </a:solidFill>
              <a:latin typeface="Arial"/>
              <a:ea typeface="Arial"/>
              <a:cs typeface="Arial"/>
              <a:sym typeface="Arial"/>
            </a:endParaRPr>
          </a:p>
          <a:p>
            <a:pPr indent="0" lvl="0" marL="457200" marR="0" rtl="0" algn="l">
              <a:lnSpc>
                <a:spcPct val="110000"/>
              </a:lnSpc>
              <a:spcBef>
                <a:spcPts val="0"/>
              </a:spcBef>
              <a:spcAft>
                <a:spcPts val="0"/>
              </a:spcAft>
              <a:buClr>
                <a:schemeClr val="accent1"/>
              </a:buClr>
              <a:buSzPct val="117647"/>
              <a:buFont typeface="Arial"/>
              <a:buNone/>
            </a:pPr>
            <a:r>
              <a:t/>
            </a:r>
            <a:endParaRPr b="0" i="0" sz="2800" u="none" cap="none" strike="noStrike">
              <a:solidFill>
                <a:schemeClr val="lt1"/>
              </a:solidFill>
              <a:latin typeface="Arial"/>
              <a:ea typeface="Arial"/>
              <a:cs typeface="Arial"/>
              <a:sym typeface="Arial"/>
            </a:endParaRPr>
          </a:p>
          <a:p>
            <a:pPr indent="-379730" lvl="0" marL="457200" marR="0" rtl="0" algn="l">
              <a:lnSpc>
                <a:spcPct val="110000"/>
              </a:lnSpc>
              <a:spcBef>
                <a:spcPts val="0"/>
              </a:spcBef>
              <a:spcAft>
                <a:spcPts val="0"/>
              </a:spcAft>
              <a:buClr>
                <a:schemeClr val="accent1"/>
              </a:buClr>
              <a:buSzPct val="100000"/>
              <a:buFont typeface="Arial"/>
              <a:buChar char="●"/>
            </a:pPr>
            <a:r>
              <a:rPr b="0" i="0" lang="en-US" sz="2800" u="none" cap="none" strike="noStrike">
                <a:solidFill>
                  <a:schemeClr val="lt1"/>
                </a:solidFill>
                <a:latin typeface="Arial"/>
                <a:ea typeface="Arial"/>
                <a:cs typeface="Arial"/>
                <a:sym typeface="Arial"/>
              </a:rPr>
              <a:t>Auer, Thomas, Simon Haller-Seeber, and Thomas Gatterer. “User Experience Design of Further Training on Test Automation of an AI Self-Driving Robotic Car Powered by a Raspberry Pi.” </a:t>
            </a:r>
            <a:r>
              <a:rPr b="0" i="1" lang="en-US" sz="2800" u="none" cap="none" strike="noStrike">
                <a:solidFill>
                  <a:schemeClr val="lt1"/>
                </a:solidFill>
                <a:latin typeface="Arial"/>
                <a:ea typeface="Arial"/>
                <a:cs typeface="Arial"/>
                <a:sym typeface="Arial"/>
              </a:rPr>
              <a:t>2023 IEEE Global Engineering Education Conference (EDUCON)</a:t>
            </a:r>
            <a:r>
              <a:rPr b="0" i="0" lang="en-US" sz="2800" u="none" cap="none" strike="noStrike">
                <a:solidFill>
                  <a:schemeClr val="lt1"/>
                </a:solidFill>
                <a:latin typeface="Arial"/>
                <a:ea typeface="Arial"/>
                <a:cs typeface="Arial"/>
                <a:sym typeface="Arial"/>
              </a:rPr>
              <a:t>. IEEE, 2023. 1–10. Web.</a:t>
            </a:r>
            <a:endParaRPr b="0" i="0" sz="2800" u="none" cap="none" strike="noStrike">
              <a:solidFill>
                <a:schemeClr val="lt1"/>
              </a:solidFill>
              <a:latin typeface="Arial"/>
              <a:ea typeface="Arial"/>
              <a:cs typeface="Arial"/>
              <a:sym typeface="Arial"/>
            </a:endParaRPr>
          </a:p>
          <a:p>
            <a:pPr indent="-379730" lvl="0" marL="457200" marR="0" rtl="0" algn="l">
              <a:lnSpc>
                <a:spcPct val="110000"/>
              </a:lnSpc>
              <a:spcBef>
                <a:spcPts val="0"/>
              </a:spcBef>
              <a:spcAft>
                <a:spcPts val="0"/>
              </a:spcAft>
              <a:buClr>
                <a:schemeClr val="accent1"/>
              </a:buClr>
              <a:buSzPct val="100000"/>
              <a:buFont typeface="Arial"/>
              <a:buChar char="●"/>
            </a:pPr>
            <a:r>
              <a:rPr b="0" i="0" lang="en-US" sz="2800" u="none" cap="none" strike="noStrike">
                <a:solidFill>
                  <a:schemeClr val="lt1"/>
                </a:solidFill>
                <a:latin typeface="Arial"/>
                <a:ea typeface="Arial"/>
                <a:cs typeface="Arial"/>
                <a:sym typeface="Arial"/>
              </a:rPr>
              <a:t>Mainampati, Manasa, and Balasubramaniyan Chandrasekaran. “Manual and Autonomous Mode Based Navigation Using Human Robot Interaction on a Robotic Vehicle.” </a:t>
            </a:r>
            <a:r>
              <a:rPr b="0" i="1" lang="en-US" sz="2800" u="none" cap="none" strike="noStrike">
                <a:solidFill>
                  <a:schemeClr val="lt1"/>
                </a:solidFill>
                <a:latin typeface="Arial"/>
                <a:ea typeface="Arial"/>
                <a:cs typeface="Arial"/>
                <a:sym typeface="Arial"/>
              </a:rPr>
              <a:t>2020 11th IEEE Annual Information Technology, Electronics and Mobile Communication Conference (IEMCON)</a:t>
            </a:r>
            <a:r>
              <a:rPr b="0" i="0" lang="en-US" sz="2800" u="none" cap="none" strike="noStrike">
                <a:solidFill>
                  <a:schemeClr val="lt1"/>
                </a:solidFill>
                <a:latin typeface="Arial"/>
                <a:ea typeface="Arial"/>
                <a:cs typeface="Arial"/>
                <a:sym typeface="Arial"/>
              </a:rPr>
              <a:t>. IEEE, 2020. 0559–0564. Web.</a:t>
            </a:r>
            <a:endParaRPr b="0" i="0" sz="2800" u="none" cap="none" strike="noStrike">
              <a:solidFill>
                <a:schemeClr val="lt1"/>
              </a:solidFill>
              <a:latin typeface="Arial"/>
              <a:ea typeface="Arial"/>
              <a:cs typeface="Arial"/>
              <a:sym typeface="Arial"/>
            </a:endParaRPr>
          </a:p>
          <a:p>
            <a:pPr indent="0" lvl="0" marL="0" marR="0" rtl="0" algn="l">
              <a:lnSpc>
                <a:spcPct val="110000"/>
              </a:lnSpc>
              <a:spcBef>
                <a:spcPts val="0"/>
              </a:spcBef>
              <a:spcAft>
                <a:spcPts val="0"/>
              </a:spcAft>
              <a:buClr>
                <a:schemeClr val="dk1"/>
              </a:buClr>
              <a:buSzPct val="71428"/>
              <a:buFont typeface="Arial"/>
              <a:buNone/>
            </a:pPr>
            <a:r>
              <a:t/>
            </a:r>
            <a:endParaRPr b="0" i="0" sz="2800" u="none" cap="none" strike="noStrike">
              <a:solidFill>
                <a:schemeClr val="lt1"/>
              </a:solidFill>
              <a:latin typeface="Arial"/>
              <a:ea typeface="Arial"/>
              <a:cs typeface="Arial"/>
              <a:sym typeface="Arial"/>
            </a:endParaRPr>
          </a:p>
          <a:p>
            <a:pPr indent="0" lvl="0" marL="0" marR="0" rtl="0" algn="l">
              <a:lnSpc>
                <a:spcPct val="110000"/>
              </a:lnSpc>
              <a:spcBef>
                <a:spcPts val="0"/>
              </a:spcBef>
              <a:spcAft>
                <a:spcPts val="0"/>
              </a:spcAft>
              <a:buClr>
                <a:schemeClr val="dk1"/>
              </a:buClr>
              <a:buSzPct val="71428"/>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31d0f71ef96_0_6"/>
          <p:cNvSpPr txBox="1"/>
          <p:nvPr>
            <p:ph type="ctrTitle"/>
          </p:nvPr>
        </p:nvSpPr>
        <p:spPr>
          <a:xfrm>
            <a:off x="1524000" y="2120738"/>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100000"/>
              </a:lnSpc>
              <a:spcBef>
                <a:spcPts val="0"/>
              </a:spcBef>
              <a:spcAft>
                <a:spcPts val="0"/>
              </a:spcAft>
              <a:buSzPts val="4400"/>
              <a:buNone/>
            </a:pPr>
            <a:r>
              <a:rPr lang="en-US"/>
              <a:t>Thank You</a:t>
            </a:r>
            <a:endParaRPr/>
          </a:p>
          <a:p>
            <a:pPr indent="0" lvl="0" marL="0" rtl="0" algn="ctr">
              <a:lnSpc>
                <a:spcPct val="100000"/>
              </a:lnSpc>
              <a:spcBef>
                <a:spcPts val="0"/>
              </a:spcBef>
              <a:spcAft>
                <a:spcPts val="0"/>
              </a:spcAft>
              <a:buSzPts val="4400"/>
              <a:buNone/>
            </a:pPr>
            <a:r>
              <a:rPr lang="en-US"/>
              <a:t>&amp;</a:t>
            </a:r>
            <a:endParaRPr/>
          </a:p>
          <a:p>
            <a:pPr indent="0" lvl="0" marL="0" rtl="0" algn="ctr">
              <a:lnSpc>
                <a:spcPct val="100000"/>
              </a:lnSpc>
              <a:spcBef>
                <a:spcPts val="0"/>
              </a:spcBef>
              <a:spcAft>
                <a:spcPts val="0"/>
              </a:spcAft>
              <a:buSzPts val="4400"/>
              <a:buNone/>
            </a:pPr>
            <a:r>
              <a:rPr lang="en-US"/>
              <a:t>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5" name="Shape 95"/>
        <p:cNvGrpSpPr/>
        <p:nvPr/>
      </p:nvGrpSpPr>
      <p:grpSpPr>
        <a:xfrm>
          <a:off x="0" y="0"/>
          <a:ext cx="0" cy="0"/>
          <a:chOff x="0" y="0"/>
          <a:chExt cx="0" cy="0"/>
        </a:xfrm>
      </p:grpSpPr>
      <p:sp>
        <p:nvSpPr>
          <p:cNvPr id="96" name="Google Shape;96;p2"/>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97" name="Google Shape;97;p2"/>
          <p:cNvSpPr/>
          <p:nvPr/>
        </p:nvSpPr>
        <p:spPr>
          <a:xfrm>
            <a:off x="3050" y="0"/>
            <a:ext cx="12189000" cy="6858000"/>
          </a:xfrm>
          <a:prstGeom prst="rect">
            <a:avLst/>
          </a:prstGeom>
          <a:solidFill>
            <a:schemeClr val="lt2">
              <a:alpha val="6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98" name="Google Shape;98;p2"/>
          <p:cNvPicPr preferRelativeResize="0"/>
          <p:nvPr/>
        </p:nvPicPr>
        <p:blipFill rotWithShape="1">
          <a:blip r:embed="rId3">
            <a:alphaModFix/>
          </a:blip>
          <a:srcRect b="0" l="0" r="40625" t="37018"/>
          <a:stretch/>
        </p:blipFill>
        <p:spPr>
          <a:xfrm rot="-5400000">
            <a:off x="59366" y="-80735"/>
            <a:ext cx="1447800" cy="1535750"/>
          </a:xfrm>
          <a:prstGeom prst="rect">
            <a:avLst/>
          </a:prstGeom>
          <a:noFill/>
          <a:ln>
            <a:noFill/>
          </a:ln>
        </p:spPr>
      </p:pic>
      <p:pic>
        <p:nvPicPr>
          <p:cNvPr id="99" name="Google Shape;99;p2"/>
          <p:cNvPicPr preferRelativeResize="0"/>
          <p:nvPr/>
        </p:nvPicPr>
        <p:blipFill rotWithShape="1">
          <a:blip r:embed="rId4">
            <a:alphaModFix/>
          </a:blip>
          <a:srcRect b="0" l="0" r="0" t="0"/>
          <a:stretch/>
        </p:blipFill>
        <p:spPr>
          <a:xfrm>
            <a:off x="5394748" y="2722430"/>
            <a:ext cx="1820271" cy="2726998"/>
          </a:xfrm>
          <a:prstGeom prst="rect">
            <a:avLst/>
          </a:prstGeom>
          <a:noFill/>
          <a:ln>
            <a:noFill/>
          </a:ln>
        </p:spPr>
      </p:pic>
      <p:pic>
        <p:nvPicPr>
          <p:cNvPr id="100" name="Google Shape;100;p2"/>
          <p:cNvPicPr preferRelativeResize="0"/>
          <p:nvPr/>
        </p:nvPicPr>
        <p:blipFill rotWithShape="1">
          <a:blip r:embed="rId5">
            <a:alphaModFix/>
          </a:blip>
          <a:srcRect b="0" l="0" r="69097" t="0"/>
          <a:stretch/>
        </p:blipFill>
        <p:spPr>
          <a:xfrm>
            <a:off x="11406378" y="1600200"/>
            <a:ext cx="785622" cy="2548349"/>
          </a:xfrm>
          <a:prstGeom prst="rect">
            <a:avLst/>
          </a:prstGeom>
          <a:noFill/>
          <a:ln>
            <a:noFill/>
          </a:ln>
        </p:spPr>
      </p:pic>
      <p:pic>
        <p:nvPicPr>
          <p:cNvPr id="101" name="Google Shape;101;p2"/>
          <p:cNvPicPr preferRelativeResize="0"/>
          <p:nvPr/>
        </p:nvPicPr>
        <p:blipFill rotWithShape="1">
          <a:blip r:embed="rId6">
            <a:alphaModFix/>
          </a:blip>
          <a:srcRect b="0" l="0" r="0" t="0"/>
          <a:stretch/>
        </p:blipFill>
        <p:spPr>
          <a:xfrm>
            <a:off x="1738525" y="583001"/>
            <a:ext cx="2045250" cy="2930348"/>
          </a:xfrm>
          <a:prstGeom prst="rect">
            <a:avLst/>
          </a:prstGeom>
          <a:noFill/>
          <a:ln>
            <a:noFill/>
          </a:ln>
        </p:spPr>
      </p:pic>
      <p:sp>
        <p:nvSpPr>
          <p:cNvPr id="102" name="Google Shape;102;p2"/>
          <p:cNvSpPr txBox="1"/>
          <p:nvPr/>
        </p:nvSpPr>
        <p:spPr>
          <a:xfrm>
            <a:off x="1738528" y="3632304"/>
            <a:ext cx="26517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venir"/>
                <a:ea typeface="Avenir"/>
                <a:cs typeface="Avenir"/>
                <a:sym typeface="Avenir"/>
              </a:rPr>
              <a:t>Yousef Albatel</a:t>
            </a:r>
            <a:endParaRPr b="0" i="0" sz="1400" u="none" cap="none" strike="noStrike">
              <a:solidFill>
                <a:srgbClr val="000000"/>
              </a:solidFill>
              <a:latin typeface="Arial"/>
              <a:ea typeface="Arial"/>
              <a:cs typeface="Arial"/>
              <a:sym typeface="Arial"/>
            </a:endParaRPr>
          </a:p>
        </p:txBody>
      </p:sp>
      <p:sp>
        <p:nvSpPr>
          <p:cNvPr id="103" name="Google Shape;103;p2"/>
          <p:cNvSpPr txBox="1"/>
          <p:nvPr/>
        </p:nvSpPr>
        <p:spPr>
          <a:xfrm>
            <a:off x="1738532" y="4241805"/>
            <a:ext cx="2909400" cy="2308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venir"/>
                <a:ea typeface="Avenir"/>
                <a:cs typeface="Avenir"/>
                <a:sym typeface="Avenir"/>
              </a:rPr>
              <a:t>Major:</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0" i="0" lang="en-US" sz="1800" u="none" cap="none" strike="noStrike">
                <a:solidFill>
                  <a:schemeClr val="dk1"/>
                </a:solidFill>
                <a:latin typeface="Avenir"/>
                <a:ea typeface="Avenir"/>
                <a:cs typeface="Avenir"/>
                <a:sym typeface="Avenir"/>
              </a:rPr>
              <a:t>Electrical/Electronic Engineering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venir"/>
              <a:ea typeface="Avenir"/>
              <a:cs typeface="Avenir"/>
              <a:sym typeface="Avenir"/>
            </a:endParaRPr>
          </a:p>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venir"/>
                <a:ea typeface="Avenir"/>
                <a:cs typeface="Avenir"/>
                <a:sym typeface="Avenir"/>
              </a:rPr>
              <a:t>Hometown:</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0" i="0" lang="en-US" sz="1800" u="none" cap="none" strike="noStrike">
                <a:solidFill>
                  <a:schemeClr val="dk1"/>
                </a:solidFill>
                <a:latin typeface="Avenir"/>
                <a:ea typeface="Avenir"/>
                <a:cs typeface="Avenir"/>
                <a:sym typeface="Avenir"/>
              </a:rPr>
              <a:t>Kuwait City</a:t>
            </a:r>
            <a:endParaRPr b="0" i="0" sz="1800" u="none" cap="none" strike="noStrike">
              <a:solidFill>
                <a:schemeClr val="dk1"/>
              </a:solidFill>
              <a:latin typeface="Avenir"/>
              <a:ea typeface="Avenir"/>
              <a:cs typeface="Avenir"/>
              <a:sym typeface="Aveni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venir"/>
              <a:ea typeface="Avenir"/>
              <a:cs typeface="Avenir"/>
              <a:sym typeface="Avenir"/>
            </a:endParaRPr>
          </a:p>
          <a:p>
            <a:pPr indent="0" lvl="0" marL="0" marR="0" rtl="0" algn="l">
              <a:lnSpc>
                <a:spcPct val="100000"/>
              </a:lnSpc>
              <a:spcBef>
                <a:spcPts val="0"/>
              </a:spcBef>
              <a:spcAft>
                <a:spcPts val="0"/>
              </a:spcAft>
              <a:buClr>
                <a:srgbClr val="000000"/>
              </a:buClr>
              <a:buSzPts val="1800"/>
              <a:buFont typeface="Arial"/>
              <a:buNone/>
            </a:pPr>
            <a:r>
              <a:rPr lang="en-US" sz="1800">
                <a:solidFill>
                  <a:schemeClr val="dk1"/>
                </a:solidFill>
                <a:latin typeface="Avenir"/>
                <a:ea typeface="Avenir"/>
                <a:cs typeface="Avenir"/>
                <a:sym typeface="Avenir"/>
              </a:rPr>
              <a:t>Project Manager</a:t>
            </a:r>
            <a:endParaRPr b="0" i="0" sz="1800" u="none" cap="none" strike="noStrike">
              <a:solidFill>
                <a:schemeClr val="dk1"/>
              </a:solidFill>
              <a:latin typeface="Avenir"/>
              <a:ea typeface="Avenir"/>
              <a:cs typeface="Avenir"/>
              <a:sym typeface="Avenir"/>
            </a:endParaRPr>
          </a:p>
        </p:txBody>
      </p:sp>
      <p:sp>
        <p:nvSpPr>
          <p:cNvPr id="104" name="Google Shape;104;p2"/>
          <p:cNvSpPr txBox="1"/>
          <p:nvPr/>
        </p:nvSpPr>
        <p:spPr>
          <a:xfrm>
            <a:off x="8908507" y="3632307"/>
            <a:ext cx="26199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venir"/>
                <a:ea typeface="Avenir"/>
                <a:cs typeface="Avenir"/>
                <a:sym typeface="Avenir"/>
              </a:rPr>
              <a:t>Well Moua</a:t>
            </a:r>
            <a:endParaRPr b="0" i="0" sz="1400" u="none" cap="none" strike="noStrike">
              <a:solidFill>
                <a:srgbClr val="000000"/>
              </a:solidFill>
              <a:latin typeface="Arial"/>
              <a:ea typeface="Arial"/>
              <a:cs typeface="Arial"/>
              <a:sym typeface="Arial"/>
            </a:endParaRPr>
          </a:p>
        </p:txBody>
      </p:sp>
      <p:sp>
        <p:nvSpPr>
          <p:cNvPr id="105" name="Google Shape;105;p2"/>
          <p:cNvSpPr txBox="1"/>
          <p:nvPr/>
        </p:nvSpPr>
        <p:spPr>
          <a:xfrm>
            <a:off x="8826000" y="4241800"/>
            <a:ext cx="2784900" cy="2031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venir"/>
                <a:ea typeface="Avenir"/>
                <a:cs typeface="Avenir"/>
                <a:sym typeface="Avenir"/>
              </a:rPr>
              <a:t>Major:</a:t>
            </a:r>
            <a:endParaRPr b="1" i="0" sz="1800" u="none" cap="none" strike="noStrike">
              <a:solidFill>
                <a:schemeClr val="dk1"/>
              </a:solidFill>
              <a:latin typeface="Avenir"/>
              <a:ea typeface="Avenir"/>
              <a:cs typeface="Avenir"/>
              <a:sym typeface="Avenir"/>
            </a:endParaRPr>
          </a:p>
          <a:p>
            <a:pPr indent="-342900" lvl="0" marL="457200" marR="0" rtl="0" algn="l">
              <a:lnSpc>
                <a:spcPct val="100000"/>
              </a:lnSpc>
              <a:spcBef>
                <a:spcPts val="0"/>
              </a:spcBef>
              <a:spcAft>
                <a:spcPts val="0"/>
              </a:spcAft>
              <a:buClr>
                <a:schemeClr val="dk1"/>
              </a:buClr>
              <a:buSzPts val="1800"/>
              <a:buFont typeface="Avenir"/>
              <a:buChar char="-"/>
            </a:pPr>
            <a:r>
              <a:rPr b="1" i="0" lang="en-US" sz="1800" u="none" cap="none" strike="noStrike">
                <a:solidFill>
                  <a:schemeClr val="dk1"/>
                </a:solidFill>
                <a:latin typeface="Avenir"/>
                <a:ea typeface="Avenir"/>
                <a:cs typeface="Avenir"/>
                <a:sym typeface="Avenir"/>
              </a:rPr>
              <a:t>Computer Engineering</a:t>
            </a:r>
            <a:endParaRPr b="1" i="0" sz="1800" u="none" cap="none" strike="noStrike">
              <a:solidFill>
                <a:schemeClr val="dk1"/>
              </a:solidFill>
              <a:latin typeface="Avenir"/>
              <a:ea typeface="Avenir"/>
              <a:cs typeface="Avenir"/>
              <a:sym typeface="Aveni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venir"/>
              <a:ea typeface="Avenir"/>
              <a:cs typeface="Avenir"/>
              <a:sym typeface="Avenir"/>
            </a:endParaRPr>
          </a:p>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venir"/>
                <a:ea typeface="Avenir"/>
                <a:cs typeface="Avenir"/>
                <a:sym typeface="Avenir"/>
              </a:rPr>
              <a:t>Hometown:</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0" i="0" lang="en-US" sz="1800" u="none" cap="none" strike="noStrike">
                <a:solidFill>
                  <a:schemeClr val="dk1"/>
                </a:solidFill>
                <a:latin typeface="Avenir"/>
                <a:ea typeface="Avenir"/>
                <a:cs typeface="Avenir"/>
                <a:sym typeface="Avenir"/>
              </a:rPr>
              <a:t>Oroville, CA</a:t>
            </a:r>
            <a:endParaRPr b="0" i="0" sz="1800" u="none" cap="none" strike="noStrike">
              <a:solidFill>
                <a:schemeClr val="dk1"/>
              </a:solidFill>
              <a:latin typeface="Avenir"/>
              <a:ea typeface="Avenir"/>
              <a:cs typeface="Avenir"/>
              <a:sym typeface="Aveni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venir"/>
              <a:ea typeface="Avenir"/>
              <a:cs typeface="Avenir"/>
              <a:sym typeface="Avenir"/>
            </a:endParaRPr>
          </a:p>
        </p:txBody>
      </p:sp>
      <p:sp>
        <p:nvSpPr>
          <p:cNvPr id="106" name="Google Shape;106;p2"/>
          <p:cNvSpPr txBox="1"/>
          <p:nvPr/>
        </p:nvSpPr>
        <p:spPr>
          <a:xfrm>
            <a:off x="5140923" y="5557734"/>
            <a:ext cx="2784900" cy="92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venir"/>
                <a:ea typeface="Avenir"/>
                <a:cs typeface="Avenir"/>
                <a:sym typeface="Avenir"/>
              </a:rPr>
              <a:t>Faculty advisor: </a:t>
            </a:r>
            <a:endParaRPr b="0" i="0" sz="14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ts val="1800"/>
              <a:buFont typeface="Avenir"/>
              <a:buChar char="-"/>
            </a:pPr>
            <a:r>
              <a:rPr b="0" i="0" lang="en-US" sz="1800" u="none" cap="none" strike="noStrike">
                <a:solidFill>
                  <a:schemeClr val="dk1"/>
                </a:solidFill>
                <a:latin typeface="Avenir"/>
                <a:ea typeface="Avenir"/>
                <a:cs typeface="Avenir"/>
                <a:sym typeface="Avenir"/>
              </a:rPr>
              <a:t>Dr. Reza Khani</a:t>
            </a:r>
            <a:endParaRPr b="0" i="0" sz="1800" u="none" cap="none" strike="noStrike">
              <a:solidFill>
                <a:schemeClr val="dk1"/>
              </a:solidFill>
              <a:latin typeface="Avenir"/>
              <a:ea typeface="Avenir"/>
              <a:cs typeface="Avenir"/>
              <a:sym typeface="Aveni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venir"/>
              <a:ea typeface="Avenir"/>
              <a:cs typeface="Avenir"/>
              <a:sym typeface="Avenir"/>
            </a:endParaRPr>
          </a:p>
        </p:txBody>
      </p:sp>
      <p:sp>
        <p:nvSpPr>
          <p:cNvPr id="107" name="Google Shape;107;p2"/>
          <p:cNvSpPr txBox="1"/>
          <p:nvPr/>
        </p:nvSpPr>
        <p:spPr>
          <a:xfrm>
            <a:off x="4791270" y="1241732"/>
            <a:ext cx="3375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US" sz="3600" u="none" cap="none" strike="noStrike">
                <a:solidFill>
                  <a:schemeClr val="dk1"/>
                </a:solidFill>
                <a:latin typeface="Avenir"/>
                <a:ea typeface="Avenir"/>
                <a:cs typeface="Avenir"/>
                <a:sym typeface="Avenir"/>
              </a:rPr>
              <a:t>Introduction</a:t>
            </a:r>
            <a:endParaRPr b="0" i="0" sz="1400" u="none" cap="none" strike="noStrike">
              <a:solidFill>
                <a:srgbClr val="000000"/>
              </a:solidFill>
              <a:latin typeface="Arial"/>
              <a:ea typeface="Arial"/>
              <a:cs typeface="Arial"/>
              <a:sym typeface="Arial"/>
            </a:endParaRPr>
          </a:p>
        </p:txBody>
      </p:sp>
      <p:pic>
        <p:nvPicPr>
          <p:cNvPr id="108" name="Google Shape;108;p2"/>
          <p:cNvPicPr preferRelativeResize="0"/>
          <p:nvPr/>
        </p:nvPicPr>
        <p:blipFill rotWithShape="1">
          <a:blip r:embed="rId7">
            <a:alphaModFix/>
          </a:blip>
          <a:srcRect b="0" l="0" r="0" t="0"/>
          <a:stretch/>
        </p:blipFill>
        <p:spPr>
          <a:xfrm>
            <a:off x="8908488" y="582999"/>
            <a:ext cx="2045250" cy="29303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321060559a5_0_0"/>
          <p:cNvSpPr txBox="1"/>
          <p:nvPr>
            <p:ph type="ctrTitle"/>
          </p:nvPr>
        </p:nvSpPr>
        <p:spPr>
          <a:xfrm>
            <a:off x="1524000" y="230518"/>
            <a:ext cx="9144000" cy="928800"/>
          </a:xfrm>
          <a:prstGeom prst="rect">
            <a:avLst/>
          </a:prstGeom>
          <a:noFill/>
          <a:ln>
            <a:noFill/>
          </a:ln>
        </p:spPr>
        <p:txBody>
          <a:bodyPr anchorCtr="0" anchor="b" bIns="45700" lIns="91425" spcFirstLastPara="1" rIns="91425" wrap="square" tIns="45700">
            <a:normAutofit/>
          </a:bodyPr>
          <a:lstStyle/>
          <a:p>
            <a:pPr indent="0" lvl="0" marL="0" rtl="0" algn="ctr">
              <a:lnSpc>
                <a:spcPct val="100000"/>
              </a:lnSpc>
              <a:spcBef>
                <a:spcPts val="0"/>
              </a:spcBef>
              <a:spcAft>
                <a:spcPts val="0"/>
              </a:spcAft>
              <a:buClr>
                <a:schemeClr val="lt1"/>
              </a:buClr>
              <a:buSzPts val="4400"/>
              <a:buFont typeface="Avenir"/>
              <a:buNone/>
            </a:pPr>
            <a:r>
              <a:rPr lang="en-US"/>
              <a:t>Background </a:t>
            </a:r>
            <a:endParaRPr/>
          </a:p>
        </p:txBody>
      </p:sp>
      <p:sp>
        <p:nvSpPr>
          <p:cNvPr id="114" name="Google Shape;114;g321060559a5_0_0"/>
          <p:cNvSpPr txBox="1"/>
          <p:nvPr>
            <p:ph idx="1" type="subTitle"/>
          </p:nvPr>
        </p:nvSpPr>
        <p:spPr>
          <a:xfrm>
            <a:off x="276000" y="1374675"/>
            <a:ext cx="11640000" cy="29370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75"/>
              <a:buNone/>
            </a:pPr>
            <a:r>
              <a:rPr lang="en-US" sz="2500"/>
              <a:t>The Problem:</a:t>
            </a:r>
            <a:endParaRPr sz="2500"/>
          </a:p>
          <a:p>
            <a:pPr indent="0" lvl="0" marL="0" rtl="0" algn="l">
              <a:lnSpc>
                <a:spcPct val="90000"/>
              </a:lnSpc>
              <a:spcBef>
                <a:spcPts val="0"/>
              </a:spcBef>
              <a:spcAft>
                <a:spcPts val="0"/>
              </a:spcAft>
              <a:buSzPts val="275"/>
              <a:buNone/>
            </a:pPr>
            <a:r>
              <a:t/>
            </a:r>
            <a:endParaRPr sz="2500"/>
          </a:p>
          <a:p>
            <a:pPr indent="-387350" lvl="0" marL="457200" rtl="0" algn="l">
              <a:lnSpc>
                <a:spcPct val="90000"/>
              </a:lnSpc>
              <a:spcBef>
                <a:spcPts val="0"/>
              </a:spcBef>
              <a:spcAft>
                <a:spcPts val="0"/>
              </a:spcAft>
              <a:buClr>
                <a:schemeClr val="lt1"/>
              </a:buClr>
              <a:buSzPts val="2500"/>
              <a:buChar char="●"/>
            </a:pPr>
            <a:r>
              <a:rPr lang="en-US" sz="2500"/>
              <a:t>The police and fire department might not having enough manpower.</a:t>
            </a:r>
            <a:endParaRPr sz="2500"/>
          </a:p>
          <a:p>
            <a:pPr indent="-387350" lvl="0" marL="457200" rtl="0" algn="l">
              <a:lnSpc>
                <a:spcPct val="90000"/>
              </a:lnSpc>
              <a:spcBef>
                <a:spcPts val="0"/>
              </a:spcBef>
              <a:spcAft>
                <a:spcPts val="0"/>
              </a:spcAft>
              <a:buClr>
                <a:schemeClr val="lt1"/>
              </a:buClr>
              <a:buSzPts val="2500"/>
              <a:buChar char="●"/>
            </a:pPr>
            <a:r>
              <a:rPr lang="en-US" sz="2500"/>
              <a:t>The police and fire department might be put in dangerous situations:</a:t>
            </a:r>
            <a:endParaRPr sz="2500"/>
          </a:p>
          <a:p>
            <a:pPr indent="-387350" lvl="1" marL="914400" rtl="0" algn="l">
              <a:lnSpc>
                <a:spcPct val="90000"/>
              </a:lnSpc>
              <a:spcBef>
                <a:spcPts val="0"/>
              </a:spcBef>
              <a:spcAft>
                <a:spcPts val="0"/>
              </a:spcAft>
              <a:buClr>
                <a:srgbClr val="00FFFF"/>
              </a:buClr>
              <a:buSzPts val="2500"/>
              <a:buChar char="○"/>
            </a:pPr>
            <a:r>
              <a:rPr lang="en-US" sz="2500"/>
              <a:t>Search and rescue missions </a:t>
            </a:r>
            <a:endParaRPr sz="2500"/>
          </a:p>
          <a:p>
            <a:pPr indent="-387350" lvl="1" marL="914400" rtl="0" algn="l">
              <a:lnSpc>
                <a:spcPct val="90000"/>
              </a:lnSpc>
              <a:spcBef>
                <a:spcPts val="0"/>
              </a:spcBef>
              <a:spcAft>
                <a:spcPts val="0"/>
              </a:spcAft>
              <a:buClr>
                <a:srgbClr val="00FFFF"/>
              </a:buClr>
              <a:buSzPts val="2500"/>
              <a:buChar char="○"/>
            </a:pPr>
            <a:r>
              <a:rPr lang="en-US" sz="2500"/>
              <a:t>Scout dangerous scenes or enter a building on fire.</a:t>
            </a:r>
            <a:endParaRPr sz="2500"/>
          </a:p>
          <a:p>
            <a:pPr indent="0" lvl="0" marL="0" rtl="0" algn="l">
              <a:lnSpc>
                <a:spcPct val="90000"/>
              </a:lnSpc>
              <a:spcBef>
                <a:spcPts val="0"/>
              </a:spcBef>
              <a:spcAft>
                <a:spcPts val="0"/>
              </a:spcAft>
              <a:buSzPts val="275"/>
              <a:buNone/>
            </a:pPr>
            <a:r>
              <a:t/>
            </a:r>
            <a:endParaRPr sz="2500"/>
          </a:p>
          <a:p>
            <a:pPr indent="0" lvl="0" marL="0" rtl="0" algn="l">
              <a:lnSpc>
                <a:spcPct val="90000"/>
              </a:lnSpc>
              <a:spcBef>
                <a:spcPts val="0"/>
              </a:spcBef>
              <a:spcAft>
                <a:spcPts val="0"/>
              </a:spcAft>
              <a:buSzPts val="275"/>
              <a:buNone/>
            </a:pPr>
            <a:r>
              <a:t/>
            </a:r>
            <a:endParaRPr sz="2500"/>
          </a:p>
          <a:p>
            <a:pPr indent="0" lvl="0" marL="0" rtl="0" algn="ctr">
              <a:lnSpc>
                <a:spcPct val="90000"/>
              </a:lnSpc>
              <a:spcBef>
                <a:spcPts val="1000"/>
              </a:spcBef>
              <a:spcAft>
                <a:spcPts val="0"/>
              </a:spcAft>
              <a:buSzPts val="275"/>
              <a:buNone/>
            </a:pPr>
            <a:r>
              <a:t/>
            </a:r>
            <a:endParaRPr sz="2500"/>
          </a:p>
        </p:txBody>
      </p:sp>
      <p:sp>
        <p:nvSpPr>
          <p:cNvPr id="115" name="Google Shape;115;g321060559a5_0_0"/>
          <p:cNvSpPr txBox="1"/>
          <p:nvPr/>
        </p:nvSpPr>
        <p:spPr>
          <a:xfrm>
            <a:off x="243300" y="4111700"/>
            <a:ext cx="11705400" cy="261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
              <a:buFont typeface="Arial"/>
              <a:buNone/>
            </a:pPr>
            <a:r>
              <a:rPr b="0" i="0" lang="en-US" sz="2500" u="none" cap="none" strike="noStrike">
                <a:solidFill>
                  <a:schemeClr val="lt1"/>
                </a:solidFill>
                <a:latin typeface="Avenir"/>
                <a:ea typeface="Avenir"/>
                <a:cs typeface="Avenir"/>
                <a:sym typeface="Avenir"/>
              </a:rPr>
              <a:t>The Solution:</a:t>
            </a:r>
            <a:endParaRPr b="0" i="0" sz="2500" u="none" cap="none" strike="noStrike">
              <a:solidFill>
                <a:schemeClr val="lt1"/>
              </a:solidFill>
              <a:latin typeface="Avenir"/>
              <a:ea typeface="Avenir"/>
              <a:cs typeface="Avenir"/>
              <a:sym typeface="Avenir"/>
            </a:endParaRPr>
          </a:p>
          <a:p>
            <a:pPr indent="-387350" lvl="0" marL="457200" marR="0" rtl="0" algn="l">
              <a:lnSpc>
                <a:spcPct val="100000"/>
              </a:lnSpc>
              <a:spcBef>
                <a:spcPts val="0"/>
              </a:spcBef>
              <a:spcAft>
                <a:spcPts val="0"/>
              </a:spcAft>
              <a:buClr>
                <a:schemeClr val="lt1"/>
              </a:buClr>
              <a:buSzPts val="2500"/>
              <a:buFont typeface="Avenir"/>
              <a:buChar char="●"/>
            </a:pPr>
            <a:r>
              <a:rPr b="0" i="0" lang="en-US" sz="2500" u="none" cap="none" strike="noStrike">
                <a:solidFill>
                  <a:schemeClr val="lt1"/>
                </a:solidFill>
                <a:latin typeface="Avenir"/>
                <a:ea typeface="Avenir"/>
                <a:cs typeface="Avenir"/>
                <a:sym typeface="Avenir"/>
              </a:rPr>
              <a:t>A robotic vehicle equipped with a camera controlled via touchscreen-based device. </a:t>
            </a:r>
            <a:endParaRPr b="0" i="0" sz="2500" u="none" cap="none" strike="noStrike">
              <a:solidFill>
                <a:schemeClr val="lt1"/>
              </a:solidFill>
              <a:latin typeface="Avenir"/>
              <a:ea typeface="Avenir"/>
              <a:cs typeface="Avenir"/>
              <a:sym typeface="Avenir"/>
            </a:endParaRPr>
          </a:p>
          <a:p>
            <a:pPr indent="-387350" lvl="0" marL="457200" marR="0" rtl="0" algn="l">
              <a:lnSpc>
                <a:spcPct val="100000"/>
              </a:lnSpc>
              <a:spcBef>
                <a:spcPts val="0"/>
              </a:spcBef>
              <a:spcAft>
                <a:spcPts val="0"/>
              </a:spcAft>
              <a:buClr>
                <a:schemeClr val="lt1"/>
              </a:buClr>
              <a:buSzPts val="2500"/>
              <a:buFont typeface="Avenir"/>
              <a:buChar char="●"/>
            </a:pPr>
            <a:r>
              <a:rPr b="0" i="0" lang="en-US" sz="2500" u="none" cap="none" strike="noStrike">
                <a:solidFill>
                  <a:schemeClr val="lt1"/>
                </a:solidFill>
                <a:latin typeface="Avenir"/>
                <a:ea typeface="Avenir"/>
                <a:cs typeface="Avenir"/>
                <a:sym typeface="Avenir"/>
              </a:rPr>
              <a:t>Controlled remotely Keeping the user safe.</a:t>
            </a:r>
            <a:endParaRPr b="0" i="0" sz="2500" u="none" cap="none" strike="noStrike">
              <a:solidFill>
                <a:schemeClr val="lt1"/>
              </a:solidFill>
              <a:latin typeface="Avenir"/>
              <a:ea typeface="Avenir"/>
              <a:cs typeface="Avenir"/>
              <a:sym typeface="Avenir"/>
            </a:endParaRPr>
          </a:p>
          <a:p>
            <a:pPr indent="-387350" lvl="0" marL="457200" marR="0" rtl="0" algn="l">
              <a:lnSpc>
                <a:spcPct val="100000"/>
              </a:lnSpc>
              <a:spcBef>
                <a:spcPts val="0"/>
              </a:spcBef>
              <a:spcAft>
                <a:spcPts val="0"/>
              </a:spcAft>
              <a:buClr>
                <a:schemeClr val="lt1"/>
              </a:buClr>
              <a:buSzPts val="2500"/>
              <a:buFont typeface="Avenir"/>
              <a:buChar char="●"/>
            </a:pPr>
            <a:r>
              <a:rPr b="0" i="0" lang="en-US" sz="2500" u="none" cap="none" strike="noStrike">
                <a:solidFill>
                  <a:schemeClr val="lt1"/>
                </a:solidFill>
                <a:latin typeface="Avenir"/>
                <a:ea typeface="Avenir"/>
                <a:cs typeface="Avenir"/>
                <a:sym typeface="Avenir"/>
              </a:rPr>
              <a:t>Providing real-time visual feedback.</a:t>
            </a:r>
            <a:endParaRPr b="0" i="0" sz="2500" u="none" cap="none" strike="noStrike">
              <a:solidFill>
                <a:schemeClr val="lt1"/>
              </a:solidFill>
              <a:latin typeface="Avenir"/>
              <a:ea typeface="Avenir"/>
              <a:cs typeface="Avenir"/>
              <a:sym typeface="Avenir"/>
            </a:endParaRPr>
          </a:p>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chemeClr val="lt1"/>
              </a:solidFill>
              <a:latin typeface="Avenir"/>
              <a:ea typeface="Avenir"/>
              <a:cs typeface="Avenir"/>
              <a:sym typeface="Aveni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4"/>
          <p:cNvSpPr txBox="1"/>
          <p:nvPr>
            <p:ph type="ctrTitle"/>
          </p:nvPr>
        </p:nvSpPr>
        <p:spPr>
          <a:xfrm>
            <a:off x="1524000" y="715039"/>
            <a:ext cx="9144000" cy="1620837"/>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100000"/>
              </a:lnSpc>
              <a:spcBef>
                <a:spcPts val="0"/>
              </a:spcBef>
              <a:spcAft>
                <a:spcPts val="0"/>
              </a:spcAft>
              <a:buClr>
                <a:schemeClr val="lt1"/>
              </a:buClr>
              <a:buSzPct val="100000"/>
              <a:buFont typeface="Avenir"/>
              <a:buNone/>
            </a:pPr>
            <a:r>
              <a:rPr lang="en-US"/>
              <a:t>Background</a:t>
            </a:r>
            <a:br>
              <a:rPr lang="en-US"/>
            </a:br>
            <a:br>
              <a:rPr lang="en-US"/>
            </a:br>
            <a:r>
              <a:rPr lang="en-US"/>
              <a:t>Problem definition </a:t>
            </a:r>
            <a:endParaRPr/>
          </a:p>
        </p:txBody>
      </p:sp>
      <p:sp>
        <p:nvSpPr>
          <p:cNvPr id="121" name="Google Shape;121;p4"/>
          <p:cNvSpPr txBox="1"/>
          <p:nvPr>
            <p:ph idx="1" type="subTitle"/>
          </p:nvPr>
        </p:nvSpPr>
        <p:spPr>
          <a:xfrm>
            <a:off x="285402" y="2828954"/>
            <a:ext cx="11754197" cy="3846165"/>
          </a:xfrm>
          <a:prstGeom prst="rect">
            <a:avLst/>
          </a:prstGeom>
          <a:noFill/>
          <a:ln>
            <a:noFill/>
          </a:ln>
        </p:spPr>
        <p:txBody>
          <a:bodyPr anchorCtr="0" anchor="t" bIns="45700" lIns="91425" spcFirstLastPara="1" rIns="91425" wrap="square" tIns="45700">
            <a:normAutofit fontScale="25000" lnSpcReduction="20000"/>
          </a:bodyPr>
          <a:lstStyle/>
          <a:p>
            <a:pPr indent="0" lvl="0" marL="0" rtl="0" algn="l">
              <a:lnSpc>
                <a:spcPct val="110000"/>
              </a:lnSpc>
              <a:spcBef>
                <a:spcPts val="0"/>
              </a:spcBef>
              <a:spcAft>
                <a:spcPts val="0"/>
              </a:spcAft>
              <a:buSzPts val="500"/>
              <a:buNone/>
            </a:pPr>
            <a:r>
              <a:rPr b="1" lang="en-US" sz="8007"/>
              <a:t>Customer Requirements</a:t>
            </a:r>
            <a:endParaRPr sz="8007"/>
          </a:p>
          <a:p>
            <a:pPr indent="-355722" lvl="0" marL="457200" rtl="0" algn="l">
              <a:lnSpc>
                <a:spcPct val="110000"/>
              </a:lnSpc>
              <a:spcBef>
                <a:spcPts val="1000"/>
              </a:spcBef>
              <a:spcAft>
                <a:spcPts val="0"/>
              </a:spcAft>
              <a:buSzPct val="100000"/>
              <a:buChar char="-"/>
            </a:pPr>
            <a:r>
              <a:rPr lang="en-US" sz="8007"/>
              <a:t>The robotic vehicle must be controlled via a touchscreen-based device.</a:t>
            </a:r>
            <a:endParaRPr sz="8007"/>
          </a:p>
          <a:p>
            <a:pPr indent="-355722" lvl="0" marL="457200" rtl="0" algn="l">
              <a:lnSpc>
                <a:spcPct val="110000"/>
              </a:lnSpc>
              <a:spcBef>
                <a:spcPts val="0"/>
              </a:spcBef>
              <a:spcAft>
                <a:spcPts val="0"/>
              </a:spcAft>
              <a:buSzPct val="100000"/>
              <a:buChar char="-"/>
            </a:pPr>
            <a:r>
              <a:rPr lang="en-US" sz="8007"/>
              <a:t>The vehicle should move forward, backward, left, and right.</a:t>
            </a:r>
            <a:endParaRPr sz="8007"/>
          </a:p>
          <a:p>
            <a:pPr indent="-355722" lvl="0" marL="457200" rtl="0" algn="l">
              <a:lnSpc>
                <a:spcPct val="110000"/>
              </a:lnSpc>
              <a:spcBef>
                <a:spcPts val="0"/>
              </a:spcBef>
              <a:spcAft>
                <a:spcPts val="0"/>
              </a:spcAft>
              <a:buSzPct val="100000"/>
              <a:buChar char="-"/>
            </a:pPr>
            <a:r>
              <a:rPr lang="en-US" sz="8007"/>
              <a:t>The maximum operational range of the robotic vehicle should be 200 meters.</a:t>
            </a:r>
            <a:endParaRPr sz="8007"/>
          </a:p>
          <a:p>
            <a:pPr indent="-355722" lvl="0" marL="457200" rtl="0" algn="l">
              <a:lnSpc>
                <a:spcPct val="110000"/>
              </a:lnSpc>
              <a:spcBef>
                <a:spcPts val="0"/>
              </a:spcBef>
              <a:spcAft>
                <a:spcPts val="0"/>
              </a:spcAft>
              <a:buSzPct val="100000"/>
              <a:buChar char="-"/>
            </a:pPr>
            <a:r>
              <a:rPr lang="en-US" sz="8007"/>
              <a:t>The touchscreen device will be connected to the transmitter, while the microcontroller will be connected to the receiver at the vehicle’s end.</a:t>
            </a:r>
            <a:endParaRPr sz="8007"/>
          </a:p>
          <a:p>
            <a:pPr indent="0" lvl="0" marL="0" rtl="0" algn="l">
              <a:lnSpc>
                <a:spcPct val="110000"/>
              </a:lnSpc>
              <a:spcBef>
                <a:spcPts val="0"/>
              </a:spcBef>
              <a:spcAft>
                <a:spcPts val="0"/>
              </a:spcAft>
              <a:buNone/>
            </a:pPr>
            <a:r>
              <a:t/>
            </a:r>
            <a:endParaRPr sz="4500"/>
          </a:p>
          <a:p>
            <a:pPr indent="0" lvl="0" marL="0" rtl="0" algn="l">
              <a:lnSpc>
                <a:spcPct val="110000"/>
              </a:lnSpc>
              <a:spcBef>
                <a:spcPts val="0"/>
              </a:spcBef>
              <a:spcAft>
                <a:spcPts val="0"/>
              </a:spcAft>
              <a:buNone/>
            </a:pPr>
            <a:r>
              <a:rPr lang="en-US" sz="5300"/>
              <a:t>S</a:t>
            </a:r>
            <a:r>
              <a:rPr lang="en-US" sz="8100"/>
              <a:t>hould have or be nice to have:</a:t>
            </a:r>
            <a:endParaRPr sz="8100"/>
          </a:p>
          <a:p>
            <a:pPr indent="0" lvl="0" marL="0" rtl="0" algn="l">
              <a:lnSpc>
                <a:spcPct val="110000"/>
              </a:lnSpc>
              <a:spcBef>
                <a:spcPts val="0"/>
              </a:spcBef>
              <a:spcAft>
                <a:spcPts val="0"/>
              </a:spcAft>
              <a:buNone/>
            </a:pPr>
            <a:r>
              <a:t/>
            </a:r>
            <a:endParaRPr sz="8100"/>
          </a:p>
          <a:p>
            <a:pPr indent="-344487" lvl="0" marL="342900" rtl="0" algn="l">
              <a:spcBef>
                <a:spcPts val="0"/>
              </a:spcBef>
              <a:spcAft>
                <a:spcPts val="0"/>
              </a:spcAft>
              <a:buClr>
                <a:schemeClr val="lt1"/>
              </a:buClr>
              <a:buSzPct val="100000"/>
              <a:buFont typeface="Avenir"/>
              <a:buChar char="-"/>
            </a:pPr>
            <a:r>
              <a:rPr lang="en-US" sz="8100"/>
              <a:t>Add sensors on the robot to know directions and hazards around it. </a:t>
            </a:r>
            <a:endParaRPr sz="8100"/>
          </a:p>
          <a:p>
            <a:pPr indent="-344487" lvl="0" marL="342900" rtl="0" algn="l">
              <a:spcBef>
                <a:spcPts val="1000"/>
              </a:spcBef>
              <a:spcAft>
                <a:spcPts val="0"/>
              </a:spcAft>
              <a:buClr>
                <a:schemeClr val="lt1"/>
              </a:buClr>
              <a:buSzPct val="100000"/>
              <a:buChar char="-"/>
            </a:pPr>
            <a:r>
              <a:rPr lang="en-US" sz="8100"/>
              <a:t>Limited autonomous driving for robotic vehicle.</a:t>
            </a:r>
            <a:endParaRPr sz="8100"/>
          </a:p>
          <a:p>
            <a:pPr indent="-344487" lvl="0" marL="342900" rtl="0" algn="l">
              <a:spcBef>
                <a:spcPts val="1000"/>
              </a:spcBef>
              <a:spcAft>
                <a:spcPts val="0"/>
              </a:spcAft>
              <a:buClr>
                <a:schemeClr val="lt1"/>
              </a:buClr>
              <a:buSzPct val="100000"/>
              <a:buChar char="-"/>
            </a:pPr>
            <a:r>
              <a:rPr lang="en-US" sz="8100"/>
              <a:t>A noise feedback when the robotic vehicle detects an object or something in its path.</a:t>
            </a:r>
            <a:endParaRPr sz="8100"/>
          </a:p>
          <a:p>
            <a:pPr indent="0" lvl="0" marL="0" rtl="0" algn="l">
              <a:lnSpc>
                <a:spcPct val="110000"/>
              </a:lnSpc>
              <a:spcBef>
                <a:spcPts val="0"/>
              </a:spcBef>
              <a:spcAft>
                <a:spcPts val="0"/>
              </a:spcAft>
              <a:buNone/>
            </a:pPr>
            <a:r>
              <a:t/>
            </a:r>
            <a:endParaRPr sz="7300"/>
          </a:p>
          <a:p>
            <a:pPr indent="0" lvl="0" marL="0" rtl="0" algn="ctr">
              <a:lnSpc>
                <a:spcPct val="110000"/>
              </a:lnSpc>
              <a:spcBef>
                <a:spcPts val="1000"/>
              </a:spcBef>
              <a:spcAft>
                <a:spcPts val="0"/>
              </a:spcAft>
              <a:buSzPct val="27397"/>
              <a:buNone/>
            </a:pPr>
            <a:r>
              <a:t/>
            </a:r>
            <a:endParaRPr sz="7300"/>
          </a:p>
          <a:p>
            <a:pPr indent="0" lvl="0" marL="0" rtl="0" algn="ctr">
              <a:lnSpc>
                <a:spcPct val="110000"/>
              </a:lnSpc>
              <a:spcBef>
                <a:spcPts val="1000"/>
              </a:spcBef>
              <a:spcAft>
                <a:spcPts val="0"/>
              </a:spcAft>
              <a:buSzPct val="100000"/>
              <a:buNone/>
            </a:pPr>
            <a:r>
              <a:t/>
            </a:r>
            <a:endParaRPr/>
          </a:p>
          <a:p>
            <a:pPr indent="0" lvl="0" marL="0" rtl="0" algn="ctr">
              <a:lnSpc>
                <a:spcPct val="110000"/>
              </a:lnSpc>
              <a:spcBef>
                <a:spcPts val="1000"/>
              </a:spcBef>
              <a:spcAft>
                <a:spcPts val="0"/>
              </a:spcAft>
              <a:buSzPct val="1000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5" name="Shape 125"/>
        <p:cNvGrpSpPr/>
        <p:nvPr/>
      </p:nvGrpSpPr>
      <p:grpSpPr>
        <a:xfrm>
          <a:off x="0" y="0"/>
          <a:ext cx="0" cy="0"/>
          <a:chOff x="0" y="0"/>
          <a:chExt cx="0" cy="0"/>
        </a:xfrm>
      </p:grpSpPr>
      <p:sp>
        <p:nvSpPr>
          <p:cNvPr id="126" name="Google Shape;126;p5"/>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127" name="Google Shape;127;p5"/>
          <p:cNvSpPr/>
          <p:nvPr/>
        </p:nvSpPr>
        <p:spPr>
          <a:xfrm>
            <a:off x="0" y="0"/>
            <a:ext cx="12189000" cy="6858000"/>
          </a:xfrm>
          <a:prstGeom prst="rect">
            <a:avLst/>
          </a:prstGeom>
          <a:solidFill>
            <a:schemeClr val="lt2">
              <a:alpha val="60392"/>
            </a:schemeClr>
          </a:solidFill>
          <a:ln cap="flat" cmpd="sng" w="12700">
            <a:solidFill>
              <a:srgbClr val="F2F2F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128" name="Google Shape;128;p5"/>
          <p:cNvSpPr/>
          <p:nvPr/>
        </p:nvSpPr>
        <p:spPr>
          <a:xfrm>
            <a:off x="0" y="1"/>
            <a:ext cx="12192000" cy="1843200"/>
          </a:xfrm>
          <a:prstGeom prst="rect">
            <a:avLst/>
          </a:prstGeom>
          <a:solidFill>
            <a:srgbClr val="2D384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129" name="Google Shape;129;p5"/>
          <p:cNvSpPr txBox="1"/>
          <p:nvPr>
            <p:ph type="ctrTitle"/>
          </p:nvPr>
        </p:nvSpPr>
        <p:spPr>
          <a:xfrm>
            <a:off x="838201" y="169452"/>
            <a:ext cx="10750570" cy="1514105"/>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lt1"/>
              </a:buClr>
              <a:buSzPts val="5400"/>
              <a:buFont typeface="Avenir"/>
              <a:buNone/>
            </a:pPr>
            <a:r>
              <a:rPr lang="en-US" sz="5400"/>
              <a:t>Engineering specifications </a:t>
            </a:r>
            <a:endParaRPr/>
          </a:p>
        </p:txBody>
      </p:sp>
      <p:graphicFrame>
        <p:nvGraphicFramePr>
          <p:cNvPr id="130" name="Google Shape;130;p5"/>
          <p:cNvGraphicFramePr/>
          <p:nvPr/>
        </p:nvGraphicFramePr>
        <p:xfrm>
          <a:off x="507076" y="2344188"/>
          <a:ext cx="3000000" cy="3000000"/>
        </p:xfrm>
        <a:graphic>
          <a:graphicData uri="http://schemas.openxmlformats.org/drawingml/2006/table">
            <a:tbl>
              <a:tblPr>
                <a:noFill/>
                <a:tableStyleId>{9F85DB88-8C8E-4B3D-A86B-48CC10D8A0BF}</a:tableStyleId>
              </a:tblPr>
              <a:tblGrid>
                <a:gridCol w="1853850"/>
                <a:gridCol w="1997475"/>
                <a:gridCol w="1840050"/>
                <a:gridCol w="1925675"/>
                <a:gridCol w="1859375"/>
                <a:gridCol w="1605275"/>
              </a:tblGrid>
              <a:tr h="662625">
                <a:tc>
                  <a:txBody>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rial"/>
                          <a:ea typeface="Arial"/>
                          <a:cs typeface="Arial"/>
                          <a:sym typeface="Arial"/>
                        </a:rPr>
                        <a:t>Requirement </a:t>
                      </a:r>
                      <a:endParaRPr b="1"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rial"/>
                          <a:ea typeface="Arial"/>
                          <a:cs typeface="Arial"/>
                          <a:sym typeface="Arial"/>
                        </a:rPr>
                        <a:t>Engineering Specifications </a:t>
                      </a:r>
                      <a:endParaRPr b="1"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rial"/>
                          <a:ea typeface="Arial"/>
                          <a:cs typeface="Arial"/>
                          <a:sym typeface="Arial"/>
                        </a:rPr>
                        <a:t>Metrics</a:t>
                      </a:r>
                      <a:endParaRPr b="1"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rial"/>
                          <a:ea typeface="Arial"/>
                          <a:cs typeface="Arial"/>
                          <a:sym typeface="Arial"/>
                        </a:rPr>
                        <a:t>Method</a:t>
                      </a:r>
                      <a:endParaRPr b="1"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rial"/>
                          <a:ea typeface="Arial"/>
                          <a:cs typeface="Arial"/>
                          <a:sym typeface="Arial"/>
                        </a:rPr>
                        <a:t>Condition</a:t>
                      </a:r>
                      <a:endParaRPr b="1"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Arial"/>
                          <a:ea typeface="Arial"/>
                          <a:cs typeface="Arial"/>
                          <a:sym typeface="Arial"/>
                        </a:rPr>
                        <a:t>Targets</a:t>
                      </a:r>
                      <a:endParaRPr b="1"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r>
              <a:tr h="662625">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Weight</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mass</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lbs</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scale</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inclusive all parts</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solidFill>
                            <a:schemeClr val="dk1"/>
                          </a:solidFill>
                        </a:rPr>
                        <a:t> </a:t>
                      </a:r>
                      <a:r>
                        <a:rPr lang="en-US" sz="1800">
                          <a:solidFill>
                            <a:schemeClr val="dk1"/>
                          </a:solidFill>
                        </a:rPr>
                        <a:t>&gt;= 8 lbs</a:t>
                      </a:r>
                      <a:endParaRPr sz="1400" u="none" cap="none" strike="noStrike"/>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662625">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Battery life </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watts</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power and hours used</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power and hours used</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continues use </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&gt;= 3 hrs</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62625">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Speed</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mph</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miles per hour</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solidFill>
                            <a:schemeClr val="dk1"/>
                          </a:solidFill>
                        </a:rPr>
                        <a:t> </a:t>
                      </a:r>
                      <a:endParaRPr sz="1400" u="none" cap="none" strike="noStrike"/>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when moving forward</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2.5-3 mphs</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439625">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Distance before disconnecting </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meters</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meters moved before disconnecting</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moving the vehicle forward until it disconnects from the touch screen</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continues use</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270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Arial"/>
                          <a:ea typeface="Arial"/>
                          <a:cs typeface="Arial"/>
                          <a:sym typeface="Arial"/>
                        </a:rPr>
                        <a:t>200 meters </a:t>
                      </a:r>
                      <a:endParaRPr sz="1800" u="none" cap="none" strike="noStrike">
                        <a:solidFill>
                          <a:schemeClr val="dk1"/>
                        </a:solidFill>
                      </a:endParaRPr>
                    </a:p>
                  </a:txBody>
                  <a:tcPr marT="76600" marB="76600" marR="76600" marL="7660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2700">
                      <a:solidFill>
                        <a:schemeClr val="accent1"/>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35642962d50_0_18"/>
          <p:cNvSpPr txBox="1"/>
          <p:nvPr>
            <p:ph idx="4294967295" type="ctrTitle"/>
          </p:nvPr>
        </p:nvSpPr>
        <p:spPr>
          <a:xfrm>
            <a:off x="500900" y="-262675"/>
            <a:ext cx="10620300" cy="1978200"/>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chemeClr val="lt1"/>
              </a:buClr>
              <a:buSzPts val="4400"/>
              <a:buFont typeface="Avenir"/>
              <a:buNone/>
            </a:pPr>
            <a:r>
              <a:rPr lang="en-US" sz="4200" u="sng"/>
              <a:t>Project Specifications</a:t>
            </a:r>
            <a:endParaRPr b="1" sz="4200" u="sng" cap="none" strike="noStrike">
              <a:solidFill>
                <a:schemeClr val="lt1"/>
              </a:solidFill>
              <a:latin typeface="Avenir"/>
              <a:ea typeface="Avenir"/>
              <a:cs typeface="Avenir"/>
              <a:sym typeface="Avenir"/>
            </a:endParaRPr>
          </a:p>
        </p:txBody>
      </p:sp>
      <p:sp>
        <p:nvSpPr>
          <p:cNvPr id="136" name="Google Shape;136;g35642962d50_0_18"/>
          <p:cNvSpPr txBox="1"/>
          <p:nvPr/>
        </p:nvSpPr>
        <p:spPr>
          <a:xfrm>
            <a:off x="500900" y="1564075"/>
            <a:ext cx="11346300" cy="458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lt1"/>
                </a:solidFill>
              </a:rPr>
              <a:t>				</a:t>
            </a:r>
            <a:r>
              <a:rPr lang="en-US" u="sng">
                <a:solidFill>
                  <a:schemeClr val="lt1"/>
                </a:solidFill>
              </a:rPr>
              <a:t>Hardware</a:t>
            </a:r>
            <a:r>
              <a:rPr lang="en-US">
                <a:solidFill>
                  <a:schemeClr val="lt1"/>
                </a:solidFill>
              </a:rPr>
              <a:t>												</a:t>
            </a:r>
            <a:r>
              <a:rPr lang="en-US" u="sng">
                <a:solidFill>
                  <a:schemeClr val="lt1"/>
                </a:solidFill>
              </a:rPr>
              <a:t>Software</a:t>
            </a:r>
            <a:endParaRPr u="sng">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Microcontroller: Raspberry Pi Model 4 B                    - OS: Bookworm (Raspberry Pi)​</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Touchscreen-based Device: Raspberry Pi Screen 7 in. Monitor          - Language Used: Python​</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Camera: Arducam Pi Camera Module IMX708                  - Touchscreen UI: Pygame​</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Motor Driver: L298N Motor Driver                            - Communication Protocols: IP Address​</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Motors: DC motors                                      - Motor Control Libraries: RPi.GPIO Library​</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Chassis: 2WD Robot Car                        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Power Supply: Battery Pack (5V/12V)                   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Connectors/Wiring: Jumper Cables​</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WiFI: Built-in (Raspberry Pi)​</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US">
                <a:solidFill>
                  <a:schemeClr val="lt1"/>
                </a:solidFill>
              </a:rPr>
              <a:t>​</a:t>
            </a:r>
            <a:endParaRPr>
              <a:solidFill>
                <a:schemeClr val="lt1"/>
              </a:solidFill>
            </a:endParaRPr>
          </a:p>
        </p:txBody>
      </p:sp>
      <p:pic>
        <p:nvPicPr>
          <p:cNvPr id="137" name="Google Shape;137;g35642962d50_0_18"/>
          <p:cNvPicPr preferRelativeResize="0"/>
          <p:nvPr/>
        </p:nvPicPr>
        <p:blipFill>
          <a:blip r:embed="rId3">
            <a:alphaModFix/>
          </a:blip>
          <a:stretch>
            <a:fillRect/>
          </a:stretch>
        </p:blipFill>
        <p:spPr>
          <a:xfrm>
            <a:off x="6500075" y="4393175"/>
            <a:ext cx="1978199" cy="1978199"/>
          </a:xfrm>
          <a:prstGeom prst="rect">
            <a:avLst/>
          </a:prstGeom>
          <a:noFill/>
          <a:ln>
            <a:noFill/>
          </a:ln>
        </p:spPr>
      </p:pic>
      <p:pic>
        <p:nvPicPr>
          <p:cNvPr id="138" name="Google Shape;138;g35642962d50_0_18"/>
          <p:cNvPicPr preferRelativeResize="0"/>
          <p:nvPr/>
        </p:nvPicPr>
        <p:blipFill>
          <a:blip r:embed="rId4">
            <a:alphaModFix/>
          </a:blip>
          <a:stretch>
            <a:fillRect/>
          </a:stretch>
        </p:blipFill>
        <p:spPr>
          <a:xfrm>
            <a:off x="9232325" y="4440625"/>
            <a:ext cx="1888877" cy="1978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6"/>
          <p:cNvSpPr txBox="1"/>
          <p:nvPr>
            <p:ph type="ctrTitle"/>
          </p:nvPr>
        </p:nvSpPr>
        <p:spPr>
          <a:xfrm>
            <a:off x="1524000" y="696793"/>
            <a:ext cx="9144000" cy="6675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100000"/>
              </a:lnSpc>
              <a:spcBef>
                <a:spcPts val="0"/>
              </a:spcBef>
              <a:spcAft>
                <a:spcPts val="0"/>
              </a:spcAft>
              <a:buClr>
                <a:schemeClr val="lt1"/>
              </a:buClr>
              <a:buSzPct val="100000"/>
              <a:buFont typeface="Avenir"/>
              <a:buNone/>
            </a:pPr>
            <a:r>
              <a:rPr lang="en-US"/>
              <a:t>Design Solution </a:t>
            </a:r>
            <a:endParaRPr/>
          </a:p>
        </p:txBody>
      </p:sp>
      <p:sp>
        <p:nvSpPr>
          <p:cNvPr id="144" name="Google Shape;144;p6"/>
          <p:cNvSpPr txBox="1"/>
          <p:nvPr/>
        </p:nvSpPr>
        <p:spPr>
          <a:xfrm>
            <a:off x="1158024" y="1699913"/>
            <a:ext cx="4739400" cy="39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Avenir"/>
                <a:ea typeface="Avenir"/>
                <a:cs typeface="Avenir"/>
                <a:sym typeface="Avenir"/>
              </a:rPr>
              <a:t>Touchscreen Device Block Diagram </a:t>
            </a:r>
            <a:endParaRPr b="0" i="0" sz="2200" u="none" cap="none" strike="noStrike">
              <a:solidFill>
                <a:schemeClr val="lt1"/>
              </a:solidFill>
              <a:latin typeface="Avenir"/>
              <a:ea typeface="Avenir"/>
              <a:cs typeface="Avenir"/>
              <a:sym typeface="Avenir"/>
            </a:endParaRPr>
          </a:p>
        </p:txBody>
      </p:sp>
      <p:sp>
        <p:nvSpPr>
          <p:cNvPr id="145" name="Google Shape;145;p6"/>
          <p:cNvSpPr txBox="1"/>
          <p:nvPr/>
        </p:nvSpPr>
        <p:spPr>
          <a:xfrm>
            <a:off x="7106677" y="1600013"/>
            <a:ext cx="4495200" cy="599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Avenir"/>
                <a:ea typeface="Avenir"/>
                <a:cs typeface="Avenir"/>
                <a:sym typeface="Avenir"/>
              </a:rPr>
              <a:t>Robotic Vehicle Block Diagram</a:t>
            </a:r>
            <a:endParaRPr b="0" i="0" sz="2200" u="none" cap="none" strike="noStrike">
              <a:solidFill>
                <a:schemeClr val="lt1"/>
              </a:solidFill>
              <a:latin typeface="Avenir"/>
              <a:ea typeface="Avenir"/>
              <a:cs typeface="Avenir"/>
              <a:sym typeface="Avenir"/>
            </a:endParaRPr>
          </a:p>
        </p:txBody>
      </p:sp>
      <p:pic>
        <p:nvPicPr>
          <p:cNvPr id="146" name="Google Shape;146;p6"/>
          <p:cNvPicPr preferRelativeResize="0"/>
          <p:nvPr/>
        </p:nvPicPr>
        <p:blipFill rotWithShape="1">
          <a:blip r:embed="rId3">
            <a:alphaModFix/>
          </a:blip>
          <a:srcRect b="0" l="0" r="0" t="0"/>
          <a:stretch/>
        </p:blipFill>
        <p:spPr>
          <a:xfrm>
            <a:off x="304425" y="2435450"/>
            <a:ext cx="5593000" cy="3872575"/>
          </a:xfrm>
          <a:prstGeom prst="rect">
            <a:avLst/>
          </a:prstGeom>
          <a:noFill/>
          <a:ln>
            <a:noFill/>
          </a:ln>
        </p:spPr>
      </p:pic>
      <p:pic>
        <p:nvPicPr>
          <p:cNvPr id="147" name="Google Shape;147;p6"/>
          <p:cNvPicPr preferRelativeResize="0"/>
          <p:nvPr/>
        </p:nvPicPr>
        <p:blipFill rotWithShape="1">
          <a:blip r:embed="rId4">
            <a:alphaModFix/>
          </a:blip>
          <a:srcRect b="0" l="0" r="0" t="0"/>
          <a:stretch/>
        </p:blipFill>
        <p:spPr>
          <a:xfrm>
            <a:off x="6393450" y="2435450"/>
            <a:ext cx="5593000" cy="3872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35642962d50_0_5"/>
          <p:cNvSpPr txBox="1"/>
          <p:nvPr>
            <p:ph idx="4294967295" type="ctrTitle"/>
          </p:nvPr>
        </p:nvSpPr>
        <p:spPr>
          <a:xfrm>
            <a:off x="500900" y="-262675"/>
            <a:ext cx="10620300" cy="1978200"/>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chemeClr val="lt1"/>
              </a:buClr>
              <a:buSzPts val="4400"/>
              <a:buFont typeface="Avenir"/>
              <a:buNone/>
            </a:pPr>
            <a:r>
              <a:rPr lang="en-US" sz="4200" u="sng"/>
              <a:t>Robotic Vehicle Designs</a:t>
            </a:r>
            <a:endParaRPr b="1" sz="4200" u="sng" cap="none" strike="noStrike">
              <a:solidFill>
                <a:schemeClr val="lt1"/>
              </a:solidFill>
              <a:latin typeface="Avenir"/>
              <a:ea typeface="Avenir"/>
              <a:cs typeface="Avenir"/>
              <a:sym typeface="Avenir"/>
            </a:endParaRPr>
          </a:p>
        </p:txBody>
      </p:sp>
      <p:pic>
        <p:nvPicPr>
          <p:cNvPr id="153" name="Google Shape;153;g35642962d50_0_5"/>
          <p:cNvPicPr preferRelativeResize="0"/>
          <p:nvPr/>
        </p:nvPicPr>
        <p:blipFill>
          <a:blip r:embed="rId3">
            <a:alphaModFix/>
          </a:blip>
          <a:stretch>
            <a:fillRect/>
          </a:stretch>
        </p:blipFill>
        <p:spPr>
          <a:xfrm>
            <a:off x="500900" y="1214650"/>
            <a:ext cx="5083824" cy="2980875"/>
          </a:xfrm>
          <a:prstGeom prst="rect">
            <a:avLst/>
          </a:prstGeom>
          <a:noFill/>
          <a:ln>
            <a:noFill/>
          </a:ln>
        </p:spPr>
      </p:pic>
      <p:sp>
        <p:nvSpPr>
          <p:cNvPr id="154" name="Google Shape;154;g35642962d50_0_5"/>
          <p:cNvSpPr txBox="1"/>
          <p:nvPr/>
        </p:nvSpPr>
        <p:spPr>
          <a:xfrm>
            <a:off x="411438" y="4119325"/>
            <a:ext cx="4220400" cy="1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chemeClr val="lt1"/>
                </a:solidFill>
                <a:latin typeface="Avenir"/>
                <a:ea typeface="Avenir"/>
                <a:cs typeface="Avenir"/>
                <a:sym typeface="Avenir"/>
              </a:rPr>
              <a:t>Figure 4: L298N Motor Driver</a:t>
            </a:r>
            <a:endParaRPr sz="1200">
              <a:solidFill>
                <a:schemeClr val="lt1"/>
              </a:solidFill>
              <a:latin typeface="Avenir"/>
              <a:ea typeface="Avenir"/>
              <a:cs typeface="Avenir"/>
              <a:sym typeface="Avenir"/>
            </a:endParaRPr>
          </a:p>
        </p:txBody>
      </p:sp>
      <p:sp>
        <p:nvSpPr>
          <p:cNvPr id="155" name="Google Shape;155;g35642962d50_0_5"/>
          <p:cNvSpPr txBox="1"/>
          <p:nvPr/>
        </p:nvSpPr>
        <p:spPr>
          <a:xfrm>
            <a:off x="5948313" y="4119325"/>
            <a:ext cx="4220400" cy="1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chemeClr val="lt1"/>
                </a:solidFill>
                <a:latin typeface="Avenir"/>
                <a:ea typeface="Avenir"/>
                <a:cs typeface="Avenir"/>
                <a:sym typeface="Avenir"/>
              </a:rPr>
              <a:t>Figure 5 : </a:t>
            </a:r>
            <a:r>
              <a:rPr lang="en-US" sz="1200">
                <a:solidFill>
                  <a:schemeClr val="lt1"/>
                </a:solidFill>
                <a:latin typeface="Avenir"/>
                <a:ea typeface="Avenir"/>
                <a:cs typeface="Avenir"/>
                <a:sym typeface="Avenir"/>
              </a:rPr>
              <a:t>Raspberry</a:t>
            </a:r>
            <a:r>
              <a:rPr lang="en-US" sz="1200">
                <a:solidFill>
                  <a:schemeClr val="lt1"/>
                </a:solidFill>
                <a:latin typeface="Avenir"/>
                <a:ea typeface="Avenir"/>
                <a:cs typeface="Avenir"/>
                <a:sym typeface="Avenir"/>
              </a:rPr>
              <a:t> Pi 4 Model B Pinout</a:t>
            </a:r>
            <a:endParaRPr sz="1200">
              <a:solidFill>
                <a:schemeClr val="lt1"/>
              </a:solidFill>
              <a:latin typeface="Avenir"/>
              <a:ea typeface="Avenir"/>
              <a:cs typeface="Avenir"/>
              <a:sym typeface="Avenir"/>
            </a:endParaRPr>
          </a:p>
        </p:txBody>
      </p:sp>
      <p:sp>
        <p:nvSpPr>
          <p:cNvPr id="156" name="Google Shape;156;g35642962d50_0_5"/>
          <p:cNvSpPr txBox="1"/>
          <p:nvPr/>
        </p:nvSpPr>
        <p:spPr>
          <a:xfrm>
            <a:off x="411450" y="4604525"/>
            <a:ext cx="5309400" cy="197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chemeClr val="lt1"/>
                </a:solidFill>
                <a:latin typeface="Avenir"/>
                <a:ea typeface="Avenir"/>
                <a:cs typeface="Avenir"/>
                <a:sym typeface="Avenir"/>
              </a:rPr>
              <a:t>Connected Pins:</a:t>
            </a:r>
            <a:endParaRPr sz="1600">
              <a:solidFill>
                <a:schemeClr val="lt1"/>
              </a:solidFill>
              <a:latin typeface="Avenir"/>
              <a:ea typeface="Avenir"/>
              <a:cs typeface="Avenir"/>
              <a:sym typeface="Avenir"/>
            </a:endParaRPr>
          </a:p>
          <a:p>
            <a:pPr indent="-330200" lvl="0" marL="457200" rtl="0" algn="l">
              <a:spcBef>
                <a:spcPts val="0"/>
              </a:spcBef>
              <a:spcAft>
                <a:spcPts val="0"/>
              </a:spcAft>
              <a:buClr>
                <a:schemeClr val="lt1"/>
              </a:buClr>
              <a:buSzPts val="1600"/>
              <a:buFont typeface="Avenir"/>
              <a:buChar char="-"/>
            </a:pPr>
            <a:r>
              <a:rPr lang="en-US" sz="1600">
                <a:solidFill>
                  <a:schemeClr val="lt1"/>
                </a:solidFill>
                <a:latin typeface="Avenir"/>
                <a:ea typeface="Avenir"/>
                <a:cs typeface="Avenir"/>
                <a:sym typeface="Avenir"/>
              </a:rPr>
              <a:t>Pin 6 connected to GND of L298N</a:t>
            </a:r>
            <a:endParaRPr sz="1600">
              <a:solidFill>
                <a:schemeClr val="lt1"/>
              </a:solidFill>
              <a:latin typeface="Avenir"/>
              <a:ea typeface="Avenir"/>
              <a:cs typeface="Avenir"/>
              <a:sym typeface="Avenir"/>
            </a:endParaRPr>
          </a:p>
          <a:p>
            <a:pPr indent="-330200" lvl="0" marL="457200" rtl="0" algn="l">
              <a:spcBef>
                <a:spcPts val="0"/>
              </a:spcBef>
              <a:spcAft>
                <a:spcPts val="0"/>
              </a:spcAft>
              <a:buClr>
                <a:schemeClr val="lt1"/>
              </a:buClr>
              <a:buSzPts val="1600"/>
              <a:buFont typeface="Avenir"/>
              <a:buChar char="-"/>
            </a:pPr>
            <a:r>
              <a:rPr lang="en-US" sz="1600">
                <a:solidFill>
                  <a:schemeClr val="lt1"/>
                </a:solidFill>
                <a:latin typeface="Avenir"/>
                <a:ea typeface="Avenir"/>
                <a:cs typeface="Avenir"/>
                <a:sym typeface="Avenir"/>
              </a:rPr>
              <a:t>Pin 13 (GPIO 27) - ENA</a:t>
            </a:r>
            <a:endParaRPr sz="1600">
              <a:solidFill>
                <a:schemeClr val="lt1"/>
              </a:solidFill>
              <a:latin typeface="Avenir"/>
              <a:ea typeface="Avenir"/>
              <a:cs typeface="Avenir"/>
              <a:sym typeface="Avenir"/>
            </a:endParaRPr>
          </a:p>
          <a:p>
            <a:pPr indent="-330200" lvl="0" marL="457200" rtl="0" algn="l">
              <a:spcBef>
                <a:spcPts val="0"/>
              </a:spcBef>
              <a:spcAft>
                <a:spcPts val="0"/>
              </a:spcAft>
              <a:buClr>
                <a:schemeClr val="lt1"/>
              </a:buClr>
              <a:buSzPts val="1600"/>
              <a:buFont typeface="Avenir"/>
              <a:buChar char="-"/>
            </a:pPr>
            <a:r>
              <a:rPr lang="en-US" sz="1600">
                <a:solidFill>
                  <a:schemeClr val="lt1"/>
                </a:solidFill>
                <a:latin typeface="Avenir"/>
                <a:ea typeface="Avenir"/>
                <a:cs typeface="Avenir"/>
                <a:sym typeface="Avenir"/>
              </a:rPr>
              <a:t>Pin 18 (GPIO 24) - ENB</a:t>
            </a:r>
            <a:endParaRPr sz="1600">
              <a:solidFill>
                <a:schemeClr val="lt1"/>
              </a:solidFill>
              <a:latin typeface="Avenir"/>
              <a:ea typeface="Avenir"/>
              <a:cs typeface="Avenir"/>
              <a:sym typeface="Avenir"/>
            </a:endParaRPr>
          </a:p>
          <a:p>
            <a:pPr indent="-330200" lvl="0" marL="457200" rtl="0" algn="l">
              <a:spcBef>
                <a:spcPts val="0"/>
              </a:spcBef>
              <a:spcAft>
                <a:spcPts val="0"/>
              </a:spcAft>
              <a:buClr>
                <a:schemeClr val="lt1"/>
              </a:buClr>
              <a:buSzPts val="1600"/>
              <a:buFont typeface="Avenir"/>
              <a:buChar char="-"/>
            </a:pPr>
            <a:r>
              <a:rPr lang="en-US" sz="1600">
                <a:solidFill>
                  <a:schemeClr val="lt1"/>
                </a:solidFill>
                <a:latin typeface="Avenir"/>
                <a:ea typeface="Avenir"/>
                <a:cs typeface="Avenir"/>
                <a:sym typeface="Avenir"/>
              </a:rPr>
              <a:t>Pin 11 &amp; 12 (GPIO 17 &amp; 18) - IN1 &amp; IN2</a:t>
            </a:r>
            <a:endParaRPr sz="1600">
              <a:solidFill>
                <a:schemeClr val="lt1"/>
              </a:solidFill>
              <a:latin typeface="Avenir"/>
              <a:ea typeface="Avenir"/>
              <a:cs typeface="Avenir"/>
              <a:sym typeface="Avenir"/>
            </a:endParaRPr>
          </a:p>
          <a:p>
            <a:pPr indent="-330200" lvl="0" marL="457200" rtl="0" algn="l">
              <a:spcBef>
                <a:spcPts val="0"/>
              </a:spcBef>
              <a:spcAft>
                <a:spcPts val="0"/>
              </a:spcAft>
              <a:buClr>
                <a:schemeClr val="lt1"/>
              </a:buClr>
              <a:buSzPts val="1600"/>
              <a:buFont typeface="Avenir"/>
              <a:buChar char="-"/>
            </a:pPr>
            <a:r>
              <a:rPr lang="en-US" sz="1600">
                <a:solidFill>
                  <a:schemeClr val="lt1"/>
                </a:solidFill>
                <a:latin typeface="Avenir"/>
                <a:ea typeface="Avenir"/>
                <a:cs typeface="Avenir"/>
                <a:sym typeface="Avenir"/>
              </a:rPr>
              <a:t>Pin 15 &amp; 16 (GPIO 22 &amp; 23) - IN3 &amp; IN4</a:t>
            </a:r>
            <a:endParaRPr sz="1600">
              <a:solidFill>
                <a:schemeClr val="lt1"/>
              </a:solidFill>
              <a:latin typeface="Avenir"/>
              <a:ea typeface="Avenir"/>
              <a:cs typeface="Avenir"/>
              <a:sym typeface="Avenir"/>
            </a:endParaRPr>
          </a:p>
          <a:p>
            <a:pPr indent="-330200" lvl="0" marL="457200" rtl="0" algn="l">
              <a:spcBef>
                <a:spcPts val="0"/>
              </a:spcBef>
              <a:spcAft>
                <a:spcPts val="0"/>
              </a:spcAft>
              <a:buClr>
                <a:schemeClr val="lt1"/>
              </a:buClr>
              <a:buSzPts val="1600"/>
              <a:buFont typeface="Avenir"/>
              <a:buChar char="-"/>
            </a:pPr>
            <a:r>
              <a:rPr lang="en-US" sz="1600">
                <a:solidFill>
                  <a:schemeClr val="lt1"/>
                </a:solidFill>
                <a:latin typeface="Avenir"/>
                <a:ea typeface="Avenir"/>
                <a:cs typeface="Avenir"/>
                <a:sym typeface="Avenir"/>
              </a:rPr>
              <a:t>Motor A &amp; B are connected individually to the two motors of the vehicle.</a:t>
            </a:r>
            <a:endParaRPr sz="1600">
              <a:solidFill>
                <a:schemeClr val="lt1"/>
              </a:solidFill>
              <a:latin typeface="Avenir"/>
              <a:ea typeface="Avenir"/>
              <a:cs typeface="Avenir"/>
              <a:sym typeface="Avenir"/>
            </a:endParaRPr>
          </a:p>
        </p:txBody>
      </p:sp>
      <p:pic>
        <p:nvPicPr>
          <p:cNvPr id="157" name="Google Shape;157;g35642962d50_0_5"/>
          <p:cNvPicPr preferRelativeResize="0"/>
          <p:nvPr/>
        </p:nvPicPr>
        <p:blipFill>
          <a:blip r:embed="rId4">
            <a:alphaModFix/>
          </a:blip>
          <a:stretch>
            <a:fillRect/>
          </a:stretch>
        </p:blipFill>
        <p:spPr>
          <a:xfrm>
            <a:off x="6024525" y="1214675"/>
            <a:ext cx="5399875" cy="2980876"/>
          </a:xfrm>
          <a:prstGeom prst="rect">
            <a:avLst/>
          </a:prstGeom>
          <a:noFill/>
          <a:ln>
            <a:noFill/>
          </a:ln>
        </p:spPr>
      </p:pic>
      <p:sp>
        <p:nvSpPr>
          <p:cNvPr id="158" name="Google Shape;158;g35642962d50_0_5"/>
          <p:cNvSpPr txBox="1"/>
          <p:nvPr/>
        </p:nvSpPr>
        <p:spPr>
          <a:xfrm>
            <a:off x="6189775" y="4604500"/>
            <a:ext cx="5309400" cy="197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chemeClr val="lt1"/>
                </a:solidFill>
                <a:latin typeface="Avenir"/>
                <a:ea typeface="Avenir"/>
                <a:cs typeface="Avenir"/>
                <a:sym typeface="Avenir"/>
              </a:rPr>
              <a:t>Note: In case if you are wondering what ENA and ENB they are to enable the motors in which ENA enable Motor A and ENB enable Motor B.</a:t>
            </a:r>
            <a:endParaRPr sz="1600">
              <a:solidFill>
                <a:schemeClr val="lt1"/>
              </a:solidFill>
              <a:latin typeface="Avenir"/>
              <a:ea typeface="Avenir"/>
              <a:cs typeface="Avenir"/>
              <a:sym typeface="Avenir"/>
            </a:endParaRPr>
          </a:p>
          <a:p>
            <a:pPr indent="0" lvl="0" marL="0" rtl="0" algn="l">
              <a:spcBef>
                <a:spcPts val="0"/>
              </a:spcBef>
              <a:spcAft>
                <a:spcPts val="0"/>
              </a:spcAft>
              <a:buNone/>
            </a:pPr>
            <a:r>
              <a:t/>
            </a:r>
            <a:endParaRPr sz="1600">
              <a:solidFill>
                <a:schemeClr val="lt1"/>
              </a:solidFill>
              <a:latin typeface="Avenir"/>
              <a:ea typeface="Avenir"/>
              <a:cs typeface="Avenir"/>
              <a:sym typeface="Avenir"/>
            </a:endParaRPr>
          </a:p>
          <a:p>
            <a:pPr indent="0" lvl="0" marL="0" rtl="0" algn="l">
              <a:spcBef>
                <a:spcPts val="0"/>
              </a:spcBef>
              <a:spcAft>
                <a:spcPts val="0"/>
              </a:spcAft>
              <a:buNone/>
            </a:pPr>
            <a:r>
              <a:rPr lang="en-US" sz="1600">
                <a:solidFill>
                  <a:schemeClr val="lt1"/>
                </a:solidFill>
                <a:latin typeface="Avenir"/>
                <a:ea typeface="Avenir"/>
                <a:cs typeface="Avenir"/>
                <a:sym typeface="Avenir"/>
              </a:rPr>
              <a:t>In addition, the IN1-4 are factors of controlling the movement of the wheel. For example if we set IN1 to HIGH it will move the left wheel forward if we set it to LOW it will not move.</a:t>
            </a:r>
            <a:endParaRPr sz="1600">
              <a:solidFill>
                <a:schemeClr val="lt1"/>
              </a:solidFill>
              <a:latin typeface="Avenir"/>
              <a:ea typeface="Avenir"/>
              <a:cs typeface="Avenir"/>
              <a:sym typeface="Aveni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353b942aed3_0_20"/>
          <p:cNvSpPr txBox="1"/>
          <p:nvPr>
            <p:ph idx="4294967295" type="ctrTitle"/>
          </p:nvPr>
        </p:nvSpPr>
        <p:spPr>
          <a:xfrm>
            <a:off x="500900" y="-262675"/>
            <a:ext cx="10620300" cy="1978200"/>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chemeClr val="lt1"/>
              </a:buClr>
              <a:buSzPts val="4400"/>
              <a:buFont typeface="Avenir"/>
              <a:buNone/>
            </a:pPr>
            <a:r>
              <a:rPr lang="en-US" sz="4200" u="sng"/>
              <a:t>Connectivity between Two Microcontrollers</a:t>
            </a:r>
            <a:endParaRPr b="1" sz="4200" u="sng" cap="none" strike="noStrike">
              <a:solidFill>
                <a:schemeClr val="lt1"/>
              </a:solidFill>
              <a:latin typeface="Avenir"/>
              <a:ea typeface="Avenir"/>
              <a:cs typeface="Avenir"/>
              <a:sym typeface="Avenir"/>
            </a:endParaRPr>
          </a:p>
        </p:txBody>
      </p:sp>
      <p:sp>
        <p:nvSpPr>
          <p:cNvPr id="164" name="Google Shape;164;g353b942aed3_0_20"/>
          <p:cNvSpPr txBox="1"/>
          <p:nvPr/>
        </p:nvSpPr>
        <p:spPr>
          <a:xfrm>
            <a:off x="623225" y="2078400"/>
            <a:ext cx="10497900" cy="42807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Clr>
                <a:schemeClr val="lt1"/>
              </a:buClr>
              <a:buSzPts val="2200"/>
              <a:buFont typeface="Avenir"/>
              <a:buChar char="-"/>
            </a:pPr>
            <a:r>
              <a:rPr lang="en-US" sz="2200">
                <a:solidFill>
                  <a:schemeClr val="lt1"/>
                </a:solidFill>
                <a:latin typeface="Avenir"/>
                <a:ea typeface="Avenir"/>
                <a:cs typeface="Avenir"/>
                <a:sym typeface="Avenir"/>
              </a:rPr>
              <a:t>To connect between the two microcontrollers, we needed to get the IP address of the microcontroller, which is the Robotic Vehicle microcontroller.</a:t>
            </a:r>
            <a:endParaRPr sz="2200">
              <a:solidFill>
                <a:schemeClr val="lt1"/>
              </a:solidFill>
              <a:latin typeface="Avenir"/>
              <a:ea typeface="Avenir"/>
              <a:cs typeface="Avenir"/>
              <a:sym typeface="Avenir"/>
            </a:endParaRPr>
          </a:p>
          <a:p>
            <a:pPr indent="-368300" lvl="0" marL="457200" rtl="0" algn="l">
              <a:spcBef>
                <a:spcPts val="0"/>
              </a:spcBef>
              <a:spcAft>
                <a:spcPts val="0"/>
              </a:spcAft>
              <a:buClr>
                <a:schemeClr val="lt1"/>
              </a:buClr>
              <a:buSzPts val="2200"/>
              <a:buFont typeface="Avenir"/>
              <a:buChar char="-"/>
            </a:pPr>
            <a:r>
              <a:rPr lang="en-US" sz="2200">
                <a:solidFill>
                  <a:schemeClr val="lt1"/>
                </a:solidFill>
                <a:latin typeface="Avenir"/>
                <a:ea typeface="Avenir"/>
                <a:cs typeface="Avenir"/>
                <a:sym typeface="Avenir"/>
              </a:rPr>
              <a:t>Once the Robotic Vehicle IP address is acquired, we connect to the IP and then can start to move the robotic vehicle around.</a:t>
            </a:r>
            <a:endParaRPr sz="2200">
              <a:solidFill>
                <a:schemeClr val="lt1"/>
              </a:solidFill>
              <a:latin typeface="Avenir"/>
              <a:ea typeface="Avenir"/>
              <a:cs typeface="Avenir"/>
              <a:sym typeface="Avenir"/>
            </a:endParaRPr>
          </a:p>
          <a:p>
            <a:pPr indent="-368300" lvl="0" marL="457200" rtl="0" algn="l">
              <a:spcBef>
                <a:spcPts val="0"/>
              </a:spcBef>
              <a:spcAft>
                <a:spcPts val="0"/>
              </a:spcAft>
              <a:buClr>
                <a:schemeClr val="lt1"/>
              </a:buClr>
              <a:buSzPts val="2200"/>
              <a:buFont typeface="Avenir"/>
              <a:buChar char="-"/>
            </a:pPr>
            <a:r>
              <a:rPr lang="en-US" sz="2200">
                <a:solidFill>
                  <a:schemeClr val="lt1"/>
                </a:solidFill>
                <a:latin typeface="Avenir"/>
                <a:ea typeface="Avenir"/>
                <a:cs typeface="Avenir"/>
                <a:sym typeface="Avenir"/>
              </a:rPr>
              <a:t>Note: Some difficulties that we ran into for the connections were when we were on campus which when connecting through IP, it wouldn’t allows us to move the robotic vehicle or even connect to it.</a:t>
            </a:r>
            <a:endParaRPr sz="2200">
              <a:solidFill>
                <a:schemeClr val="lt1"/>
              </a:solidFill>
              <a:latin typeface="Avenir"/>
              <a:ea typeface="Avenir"/>
              <a:cs typeface="Avenir"/>
              <a:sym typeface="Aveni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ockprint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2024-12-06T01:00:31Z</dcterms:created>
  <dc:creator>Yousef Albatel</dc:creator>
</cp:coreProperties>
</file>